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7"/>
  </p:notesMasterIdLst>
  <p:handoutMasterIdLst>
    <p:handoutMasterId r:id="rId28"/>
  </p:handoutMasterIdLst>
  <p:sldIdLst>
    <p:sldId id="301" r:id="rId2"/>
    <p:sldId id="302" r:id="rId3"/>
    <p:sldId id="303" r:id="rId4"/>
    <p:sldId id="306" r:id="rId5"/>
    <p:sldId id="307" r:id="rId6"/>
    <p:sldId id="314" r:id="rId7"/>
    <p:sldId id="313" r:id="rId8"/>
    <p:sldId id="308" r:id="rId9"/>
    <p:sldId id="309" r:id="rId10"/>
    <p:sldId id="319" r:id="rId11"/>
    <p:sldId id="320" r:id="rId12"/>
    <p:sldId id="321" r:id="rId13"/>
    <p:sldId id="311" r:id="rId14"/>
    <p:sldId id="325" r:id="rId15"/>
    <p:sldId id="322" r:id="rId16"/>
    <p:sldId id="323" r:id="rId17"/>
    <p:sldId id="324" r:id="rId18"/>
    <p:sldId id="312" r:id="rId19"/>
    <p:sldId id="315" r:id="rId20"/>
    <p:sldId id="326" r:id="rId21"/>
    <p:sldId id="316" r:id="rId22"/>
    <p:sldId id="327" r:id="rId23"/>
    <p:sldId id="328" r:id="rId24"/>
    <p:sldId id="318" r:id="rId25"/>
    <p:sldId id="317" r:id="rId26"/>
  </p:sldIdLst>
  <p:sldSz cx="2743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0" autoAdjust="0"/>
    <p:restoredTop sz="97226" autoAdjust="0"/>
  </p:normalViewPr>
  <p:slideViewPr>
    <p:cSldViewPr>
      <p:cViewPr>
        <p:scale>
          <a:sx n="33" d="100"/>
          <a:sy n="33" d="100"/>
        </p:scale>
        <p:origin x="-666" y="-169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1\Charts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3\Analysis%203%20Charts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1\Char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1\Char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1\Char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1\Char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Thesis\_Spring\Presentation\Analysis%201\Char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Total </a:t>
            </a:r>
            <a:r>
              <a:rPr lang="en-US" dirty="0" smtClean="0"/>
              <a:t>Cost Savings</a:t>
            </a:r>
            <a:endParaRPr lang="en-US" dirty="0"/>
          </a:p>
        </c:rich>
      </c:tx>
      <c:layout/>
      <c:overlay val="0"/>
    </c:title>
    <c:autoTitleDeleted val="0"/>
    <c:view3D>
      <c:rotX val="30"/>
      <c:rotY val="2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/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val>
            <c:numRef>
              <c:f>Sheet2!$I$5:$I$6</c:f>
              <c:numCache>
                <c:formatCode>"$"#,##0.00</c:formatCode>
                <c:ptCount val="2"/>
                <c:pt idx="0">
                  <c:v>237816.54</c:v>
                </c:pt>
                <c:pt idx="1">
                  <c:v>77127.420000000013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Schedule Comparison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Secant Wall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Sheet2!$C$2:$D$2</c:f>
              <c:strCache>
                <c:ptCount val="2"/>
                <c:pt idx="0">
                  <c:v>Mob/Demob</c:v>
                </c:pt>
                <c:pt idx="1">
                  <c:v>Installation</c:v>
                </c:pt>
              </c:strCache>
            </c:strRef>
          </c:cat>
          <c:val>
            <c:numRef>
              <c:f>Sheet2!$C$3:$D$3</c:f>
              <c:numCache>
                <c:formatCode>General</c:formatCode>
                <c:ptCount val="2"/>
                <c:pt idx="0">
                  <c:v>5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Sheet2!$B$4</c:f>
              <c:strCache>
                <c:ptCount val="1"/>
                <c:pt idx="0">
                  <c:v>24" Slurry Wall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Sheet2!$C$2:$D$2</c:f>
              <c:strCache>
                <c:ptCount val="2"/>
                <c:pt idx="0">
                  <c:v>Mob/Demob</c:v>
                </c:pt>
                <c:pt idx="1">
                  <c:v>Installation</c:v>
                </c:pt>
              </c:strCache>
            </c:strRef>
          </c:cat>
          <c:val>
            <c:numRef>
              <c:f>Sheet2!$C$4:$D$4</c:f>
              <c:numCache>
                <c:formatCode>General</c:formatCode>
                <c:ptCount val="2"/>
                <c:pt idx="0">
                  <c:v>10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116160"/>
        <c:axId val="79117696"/>
      </c:barChart>
      <c:catAx>
        <c:axId val="79116160"/>
        <c:scaling>
          <c:orientation val="minMax"/>
        </c:scaling>
        <c:delete val="0"/>
        <c:axPos val="b"/>
        <c:majorTickMark val="out"/>
        <c:minorTickMark val="none"/>
        <c:tickLblPos val="nextTo"/>
        <c:crossAx val="79117696"/>
        <c:crosses val="autoZero"/>
        <c:auto val="1"/>
        <c:lblAlgn val="ctr"/>
        <c:lblOffset val="100"/>
        <c:noMultiLvlLbl val="0"/>
      </c:catAx>
      <c:valAx>
        <c:axId val="791176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Days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91161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Total Schedule Savings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explosion val="25"/>
          <c:val>
            <c:numRef>
              <c:f>(Sheet2!$E$3,Sheet2!$E$5)</c:f>
              <c:numCache>
                <c:formatCode>General</c:formatCode>
                <c:ptCount val="2"/>
                <c:pt idx="0">
                  <c:v>15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dPt>
          <c:cat>
            <c:strRef>
              <c:f>Sheet3!$B$3:$B$4</c:f>
              <c:strCache>
                <c:ptCount val="2"/>
                <c:pt idx="0">
                  <c:v>Secant Wall</c:v>
                </c:pt>
                <c:pt idx="1">
                  <c:v>24" Slurry Wall</c:v>
                </c:pt>
              </c:strCache>
            </c:strRef>
          </c:cat>
          <c:val>
            <c:numRef>
              <c:f>Sheet3!$C$3:$C$4</c:f>
              <c:numCache>
                <c:formatCode>"$"#,##0</c:formatCode>
                <c:ptCount val="2"/>
                <c:pt idx="0">
                  <c:v>551000</c:v>
                </c:pt>
                <c:pt idx="1">
                  <c:v>744000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77439744"/>
        <c:axId val="77441664"/>
      </c:barChart>
      <c:catAx>
        <c:axId val="7743974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Cost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77441664"/>
        <c:crosses val="autoZero"/>
        <c:auto val="1"/>
        <c:lblAlgn val="ctr"/>
        <c:lblOffset val="100"/>
        <c:noMultiLvlLbl val="0"/>
      </c:catAx>
      <c:valAx>
        <c:axId val="77441664"/>
        <c:scaling>
          <c:orientation val="minMax"/>
          <c:max val="800000"/>
        </c:scaling>
        <c:delete val="0"/>
        <c:axPos val="l"/>
        <c:numFmt formatCode="&quot;$&quot;#,##0" sourceLinked="1"/>
        <c:majorTickMark val="in"/>
        <c:minorTickMark val="none"/>
        <c:tickLblPos val="nextTo"/>
        <c:crossAx val="77439744"/>
        <c:crosses val="autoZero"/>
        <c:crossBetween val="between"/>
        <c:majorUnit val="200000"/>
        <c:minorUnit val="20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dPt>
          <c:cat>
            <c:strRef>
              <c:f>Sheet3!$E$3:$E$4</c:f>
              <c:strCache>
                <c:ptCount val="2"/>
                <c:pt idx="0">
                  <c:v>Secant Wall</c:v>
                </c:pt>
                <c:pt idx="1">
                  <c:v>24" Slurry Wall</c:v>
                </c:pt>
              </c:strCache>
            </c:strRef>
          </c:cat>
          <c:val>
            <c:numRef>
              <c:f>Sheet3!$F$3:$F$4</c:f>
              <c:numCache>
                <c:formatCode>General</c:formatCode>
                <c:ptCount val="2"/>
                <c:pt idx="0">
                  <c:v>15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77462144"/>
        <c:axId val="34812672"/>
      </c:barChart>
      <c:catAx>
        <c:axId val="7746214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Schedule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34812672"/>
        <c:crosses val="autoZero"/>
        <c:auto val="1"/>
        <c:lblAlgn val="ctr"/>
        <c:lblOffset val="100"/>
        <c:noMultiLvlLbl val="0"/>
      </c:catAx>
      <c:valAx>
        <c:axId val="34812672"/>
        <c:scaling>
          <c:orientation val="minMax"/>
          <c:max val="20"/>
        </c:scaling>
        <c:delete val="0"/>
        <c:axPos val="l"/>
        <c:numFmt formatCode="General" sourceLinked="1"/>
        <c:majorTickMark val="in"/>
        <c:minorTickMark val="none"/>
        <c:tickLblPos val="nextTo"/>
        <c:crossAx val="77462144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Aluminum Wiring Cost Savings</a:t>
            </a:r>
          </a:p>
        </c:rich>
      </c:tx>
      <c:layout/>
      <c:overlay val="0"/>
    </c:title>
    <c:autoTitleDeleted val="0"/>
    <c:view3D>
      <c:rotX val="30"/>
      <c:rotY val="175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val>
            <c:numRef>
              <c:f>(Cost!$E$4,Cost!$E$7)</c:f>
              <c:numCache>
                <c:formatCode>"$"#,##0.00</c:formatCode>
                <c:ptCount val="2"/>
                <c:pt idx="0">
                  <c:v>313076.70999999996</c:v>
                </c:pt>
                <c:pt idx="1">
                  <c:v>17360.140000000014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Aluminum Busway Cost Savings</a:t>
            </a:r>
          </a:p>
        </c:rich>
      </c:tx>
      <c:layout/>
      <c:overlay val="0"/>
    </c:title>
    <c:autoTitleDeleted val="0"/>
    <c:view3D>
      <c:rotX val="30"/>
      <c:rotY val="2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/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val>
            <c:numRef>
              <c:f>(Cost!$E$5,Cost!$E$8)</c:f>
              <c:numCache>
                <c:formatCode>"$"#,##0.00</c:formatCode>
                <c:ptCount val="2"/>
                <c:pt idx="0">
                  <c:v>225346.06</c:v>
                </c:pt>
                <c:pt idx="1">
                  <c:v>137998.26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Cost Comparison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Cost!$B$3</c:f>
              <c:strCache>
                <c:ptCount val="1"/>
                <c:pt idx="0">
                  <c:v>Copper Wiring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</c:spPr>
          <c:invertIfNegative val="0"/>
          <c:cat>
            <c:strRef>
              <c:f>Cost!$C$2:$D$2</c:f>
              <c:strCache>
                <c:ptCount val="2"/>
                <c:pt idx="0">
                  <c:v>Material</c:v>
                </c:pt>
                <c:pt idx="1">
                  <c:v>Labor</c:v>
                </c:pt>
              </c:strCache>
            </c:strRef>
          </c:cat>
          <c:val>
            <c:numRef>
              <c:f>Cost!$C$3:$D$3</c:f>
              <c:numCache>
                <c:formatCode>"$"#,##0.00</c:formatCode>
                <c:ptCount val="2"/>
                <c:pt idx="0">
                  <c:v>181477.67</c:v>
                </c:pt>
                <c:pt idx="1">
                  <c:v>148959.18</c:v>
                </c:pt>
              </c:numCache>
            </c:numRef>
          </c:val>
        </c:ser>
        <c:ser>
          <c:idx val="1"/>
          <c:order val="1"/>
          <c:tx>
            <c:strRef>
              <c:f>Cost!$B$4</c:f>
              <c:strCache>
                <c:ptCount val="1"/>
                <c:pt idx="0">
                  <c:v>Aluminum Wiring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c:spPr>
          <c:invertIfNegative val="0"/>
          <c:cat>
            <c:strRef>
              <c:f>Cost!$C$2:$D$2</c:f>
              <c:strCache>
                <c:ptCount val="2"/>
                <c:pt idx="0">
                  <c:v>Material</c:v>
                </c:pt>
                <c:pt idx="1">
                  <c:v>Labor</c:v>
                </c:pt>
              </c:strCache>
            </c:strRef>
          </c:cat>
          <c:val>
            <c:numRef>
              <c:f>Cost!$C$4:$D$4</c:f>
              <c:numCache>
                <c:formatCode>"$"#,##0.00</c:formatCode>
                <c:ptCount val="2"/>
                <c:pt idx="0">
                  <c:v>131210.06</c:v>
                </c:pt>
                <c:pt idx="1">
                  <c:v>181866.65</c:v>
                </c:pt>
              </c:numCache>
            </c:numRef>
          </c:val>
        </c:ser>
        <c:ser>
          <c:idx val="2"/>
          <c:order val="2"/>
          <c:tx>
            <c:strRef>
              <c:f>Cost!$B$5</c:f>
              <c:strCache>
                <c:ptCount val="1"/>
                <c:pt idx="0">
                  <c:v>Aluminum Busway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invertIfNegative val="0"/>
          <c:cat>
            <c:strRef>
              <c:f>Cost!$C$2:$D$2</c:f>
              <c:strCache>
                <c:ptCount val="2"/>
                <c:pt idx="0">
                  <c:v>Material</c:v>
                </c:pt>
                <c:pt idx="1">
                  <c:v>Labor</c:v>
                </c:pt>
              </c:strCache>
            </c:strRef>
          </c:cat>
          <c:val>
            <c:numRef>
              <c:f>Cost!$C$5:$D$5</c:f>
              <c:numCache>
                <c:formatCode>"$"#,##0.00</c:formatCode>
                <c:ptCount val="2"/>
                <c:pt idx="0">
                  <c:v>171568.7</c:v>
                </c:pt>
                <c:pt idx="1">
                  <c:v>53777.36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411264"/>
        <c:axId val="140412800"/>
      </c:barChart>
      <c:catAx>
        <c:axId val="140411264"/>
        <c:scaling>
          <c:orientation val="minMax"/>
        </c:scaling>
        <c:delete val="0"/>
        <c:axPos val="b"/>
        <c:majorTickMark val="out"/>
        <c:minorTickMark val="none"/>
        <c:tickLblPos val="nextTo"/>
        <c:crossAx val="140412800"/>
        <c:crosses val="autoZero"/>
        <c:auto val="1"/>
        <c:lblAlgn val="ctr"/>
        <c:lblOffset val="100"/>
        <c:noMultiLvlLbl val="0"/>
      </c:catAx>
      <c:valAx>
        <c:axId val="140412800"/>
        <c:scaling>
          <c:orientation val="minMax"/>
          <c:max val="200000"/>
        </c:scaling>
        <c:delete val="0"/>
        <c:axPos val="l"/>
        <c:majorGridlines/>
        <c:numFmt formatCode="&quot;$&quot;#,##0.00" sourceLinked="1"/>
        <c:majorTickMark val="out"/>
        <c:minorTickMark val="none"/>
        <c:tickLblPos val="nextTo"/>
        <c:crossAx val="140411264"/>
        <c:crosses val="autoZero"/>
        <c:crossBetween val="between"/>
        <c:majorUnit val="50000"/>
        <c:minorUnit val="4000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Schedule Comparison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Schedule!$B$4</c:f>
              <c:strCache>
                <c:ptCount val="1"/>
                <c:pt idx="0">
                  <c:v>Copper Wiring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</c:spPr>
          <c:invertIfNegative val="0"/>
          <c:cat>
            <c:strRef>
              <c:f>Schedule!$C$3:$H$3</c:f>
              <c:strCache>
                <c:ptCount val="3"/>
                <c:pt idx="0">
                  <c:v>Conductor</c:v>
                </c:pt>
                <c:pt idx="1">
                  <c:v>Conduit</c:v>
                </c:pt>
                <c:pt idx="2">
                  <c:v>Accessories</c:v>
                </c:pt>
              </c:strCache>
            </c:strRef>
          </c:cat>
          <c:val>
            <c:numRef>
              <c:f>Schedule!$C$4:$H$4</c:f>
              <c:numCache>
                <c:formatCode>General</c:formatCode>
                <c:ptCount val="3"/>
                <c:pt idx="0">
                  <c:v>23</c:v>
                </c:pt>
                <c:pt idx="1">
                  <c:v>24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Schedule!$B$5</c:f>
              <c:strCache>
                <c:ptCount val="1"/>
                <c:pt idx="0">
                  <c:v>Aluminum Wiring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c:spPr>
          <c:invertIfNegative val="0"/>
          <c:cat>
            <c:strRef>
              <c:f>Schedule!$C$3:$H$3</c:f>
              <c:strCache>
                <c:ptCount val="3"/>
                <c:pt idx="0">
                  <c:v>Conductor</c:v>
                </c:pt>
                <c:pt idx="1">
                  <c:v>Conduit</c:v>
                </c:pt>
                <c:pt idx="2">
                  <c:v>Accessories</c:v>
                </c:pt>
              </c:strCache>
            </c:strRef>
          </c:cat>
          <c:val>
            <c:numRef>
              <c:f>Schedule!$C$5:$H$5</c:f>
              <c:numCache>
                <c:formatCode>General</c:formatCode>
                <c:ptCount val="3"/>
                <c:pt idx="0">
                  <c:v>24</c:v>
                </c:pt>
                <c:pt idx="1">
                  <c:v>26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Schedule!$B$6</c:f>
              <c:strCache>
                <c:ptCount val="1"/>
                <c:pt idx="0">
                  <c:v>Aluminum Busway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invertIfNegative val="0"/>
          <c:cat>
            <c:strRef>
              <c:f>Schedule!$C$3:$H$3</c:f>
              <c:strCache>
                <c:ptCount val="3"/>
                <c:pt idx="0">
                  <c:v>Conductor</c:v>
                </c:pt>
                <c:pt idx="1">
                  <c:v>Conduit</c:v>
                </c:pt>
                <c:pt idx="2">
                  <c:v>Accessories</c:v>
                </c:pt>
              </c:strCache>
            </c:strRef>
          </c:cat>
          <c:val>
            <c:numRef>
              <c:f>Schedule!$C$6:$H$6</c:f>
              <c:numCache>
                <c:formatCode>General</c:formatCode>
                <c:ptCount val="3"/>
                <c:pt idx="0">
                  <c:v>38</c:v>
                </c:pt>
                <c:pt idx="1">
                  <c:v>0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784960"/>
        <c:axId val="79786752"/>
      </c:barChart>
      <c:catAx>
        <c:axId val="79784960"/>
        <c:scaling>
          <c:orientation val="minMax"/>
        </c:scaling>
        <c:delete val="0"/>
        <c:axPos val="b"/>
        <c:majorTickMark val="out"/>
        <c:minorTickMark val="none"/>
        <c:tickLblPos val="nextTo"/>
        <c:crossAx val="79786752"/>
        <c:crosses val="autoZero"/>
        <c:auto val="1"/>
        <c:lblAlgn val="ctr"/>
        <c:lblOffset val="100"/>
        <c:noMultiLvlLbl val="0"/>
      </c:catAx>
      <c:valAx>
        <c:axId val="797867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Days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97849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Schedule!$B$4</c:f>
              <c:strCache>
                <c:ptCount val="1"/>
                <c:pt idx="0">
                  <c:v>Copper Wiring</c:v>
                </c:pt>
              </c:strCache>
            </c:strRef>
          </c:tx>
          <c:spPr>
            <a:solidFill>
              <a:schemeClr val="accent2"/>
            </a:solidFill>
          </c:spPr>
          <c:explosion val="25"/>
          <c:val>
            <c:numRef>
              <c:f>Schedule!$J$4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noFill/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val>
            <c:numRef>
              <c:f>Schedule!$K$4:$K$5</c:f>
              <c:numCache>
                <c:formatCode>General</c:formatCode>
                <c:ptCount val="2"/>
                <c:pt idx="0">
                  <c:v>46</c:v>
                </c:pt>
                <c:pt idx="1">
                  <c:v>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Cost Comparison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Cost!$B$4</c:f>
              <c:strCache>
                <c:ptCount val="1"/>
                <c:pt idx="0">
                  <c:v>Cast-in-Place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Cost!$F$3:$H$3</c:f>
              <c:strCache>
                <c:ptCount val="3"/>
                <c:pt idx="0">
                  <c:v>Material</c:v>
                </c:pt>
                <c:pt idx="1">
                  <c:v>Labor</c:v>
                </c:pt>
                <c:pt idx="2">
                  <c:v>Equipment</c:v>
                </c:pt>
              </c:strCache>
            </c:strRef>
          </c:cat>
          <c:val>
            <c:numRef>
              <c:f>Cost!$F$4:$H$4</c:f>
              <c:numCache>
                <c:formatCode>"$"#,##0.00</c:formatCode>
                <c:ptCount val="3"/>
                <c:pt idx="0">
                  <c:v>229583.19</c:v>
                </c:pt>
                <c:pt idx="1">
                  <c:v>69120</c:v>
                </c:pt>
                <c:pt idx="2">
                  <c:v>16240.77</c:v>
                </c:pt>
              </c:numCache>
            </c:numRef>
          </c:val>
        </c:ser>
        <c:ser>
          <c:idx val="1"/>
          <c:order val="1"/>
          <c:tx>
            <c:strRef>
              <c:f>Cost!$B$5</c:f>
              <c:strCache>
                <c:ptCount val="1"/>
                <c:pt idx="0">
                  <c:v>Shotcrete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Cost!$F$3:$H$3</c:f>
              <c:strCache>
                <c:ptCount val="3"/>
                <c:pt idx="0">
                  <c:v>Material</c:v>
                </c:pt>
                <c:pt idx="1">
                  <c:v>Labor</c:v>
                </c:pt>
                <c:pt idx="2">
                  <c:v>Equipment</c:v>
                </c:pt>
              </c:strCache>
            </c:strRef>
          </c:cat>
          <c:val>
            <c:numRef>
              <c:f>Cost!$F$5:$H$5</c:f>
              <c:numCache>
                <c:formatCode>"$"#,##0.00</c:formatCode>
                <c:ptCount val="3"/>
                <c:pt idx="0">
                  <c:v>186587.54</c:v>
                </c:pt>
                <c:pt idx="1">
                  <c:v>30240</c:v>
                </c:pt>
                <c:pt idx="2">
                  <c:v>20989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894784"/>
        <c:axId val="75896320"/>
      </c:barChart>
      <c:catAx>
        <c:axId val="75894784"/>
        <c:scaling>
          <c:orientation val="minMax"/>
        </c:scaling>
        <c:delete val="0"/>
        <c:axPos val="b"/>
        <c:majorTickMark val="out"/>
        <c:minorTickMark val="none"/>
        <c:tickLblPos val="nextTo"/>
        <c:crossAx val="75896320"/>
        <c:crosses val="autoZero"/>
        <c:auto val="1"/>
        <c:lblAlgn val="ctr"/>
        <c:lblOffset val="100"/>
        <c:noMultiLvlLbl val="0"/>
      </c:catAx>
      <c:valAx>
        <c:axId val="75896320"/>
        <c:scaling>
          <c:orientation val="minMax"/>
        </c:scaling>
        <c:delete val="0"/>
        <c:axPos val="l"/>
        <c:majorGridlines/>
        <c:numFmt formatCode="&quot;$&quot;#,##0.00" sourceLinked="1"/>
        <c:majorTickMark val="out"/>
        <c:minorTickMark val="none"/>
        <c:tickLblPos val="nextTo"/>
        <c:crossAx val="758947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75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dPt>
          <c:val>
            <c:numRef>
              <c:f>Schedule!$J$6:$K$6</c:f>
              <c:numCache>
                <c:formatCode>General</c:formatCode>
                <c:ptCount val="2"/>
                <c:pt idx="0">
                  <c:v>41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cat>
            <c:strRef>
              <c:f>Conclusion!$E$3:$E$4</c:f>
              <c:strCache>
                <c:ptCount val="2"/>
                <c:pt idx="0">
                  <c:v>Copper Wiring</c:v>
                </c:pt>
                <c:pt idx="1">
                  <c:v>Aluminum Wiring</c:v>
                </c:pt>
              </c:strCache>
            </c:strRef>
          </c:cat>
          <c:val>
            <c:numRef>
              <c:f>Conclusion!$F$3:$F$4</c:f>
              <c:numCache>
                <c:formatCode>General</c:formatCode>
                <c:ptCount val="2"/>
                <c:pt idx="0">
                  <c:v>46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80251904"/>
        <c:axId val="80254080"/>
      </c:barChart>
      <c:catAx>
        <c:axId val="8025190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Schedule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80254080"/>
        <c:crosses val="autoZero"/>
        <c:auto val="1"/>
        <c:lblAlgn val="ctr"/>
        <c:lblOffset val="100"/>
        <c:noMultiLvlLbl val="0"/>
      </c:catAx>
      <c:valAx>
        <c:axId val="80254080"/>
        <c:scaling>
          <c:orientation val="minMax"/>
          <c:max val="51"/>
        </c:scaling>
        <c:delete val="0"/>
        <c:axPos val="l"/>
        <c:numFmt formatCode="General" sourceLinked="1"/>
        <c:majorTickMark val="out"/>
        <c:minorTickMark val="none"/>
        <c:tickLblPos val="nextTo"/>
        <c:crossAx val="80251904"/>
        <c:crosses val="autoZero"/>
        <c:crossBetween val="between"/>
        <c:maj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dPt>
          <c:cat>
            <c:strRef>
              <c:f>(Conclusion!$E$3,Conclusion!$E$5)</c:f>
              <c:strCache>
                <c:ptCount val="2"/>
                <c:pt idx="0">
                  <c:v>Copper Wiring</c:v>
                </c:pt>
                <c:pt idx="1">
                  <c:v>Aluminum Busway</c:v>
                </c:pt>
              </c:strCache>
            </c:strRef>
          </c:cat>
          <c:val>
            <c:numRef>
              <c:f>(Conclusion!$F$3,Conclusion!$F$5)</c:f>
              <c:numCache>
                <c:formatCode>General</c:formatCode>
                <c:ptCount val="2"/>
                <c:pt idx="0">
                  <c:v>46</c:v>
                </c:pt>
                <c:pt idx="1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80354304"/>
        <c:axId val="80376960"/>
      </c:barChart>
      <c:catAx>
        <c:axId val="8035430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Schedule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80376960"/>
        <c:crosses val="autoZero"/>
        <c:auto val="1"/>
        <c:lblAlgn val="ctr"/>
        <c:lblOffset val="100"/>
        <c:noMultiLvlLbl val="0"/>
      </c:catAx>
      <c:valAx>
        <c:axId val="80376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80354304"/>
        <c:crosses val="autoZero"/>
        <c:crossBetween val="between"/>
        <c:maj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cat>
            <c:strRef>
              <c:f>Conclusion!$B$3:$B$4</c:f>
              <c:strCache>
                <c:ptCount val="2"/>
                <c:pt idx="0">
                  <c:v>Copper Wiring</c:v>
                </c:pt>
                <c:pt idx="1">
                  <c:v>Aluminum Wiring</c:v>
                </c:pt>
              </c:strCache>
            </c:strRef>
          </c:cat>
          <c:val>
            <c:numRef>
              <c:f>Conclusion!$C$3:$C$4</c:f>
              <c:numCache>
                <c:formatCode>"$"#,##0.00</c:formatCode>
                <c:ptCount val="2"/>
                <c:pt idx="0">
                  <c:v>330436.84999999998</c:v>
                </c:pt>
                <c:pt idx="1">
                  <c:v>313076.71000000002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76927360"/>
        <c:axId val="76929280"/>
      </c:barChart>
      <c:catAx>
        <c:axId val="7692736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Cost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76929280"/>
        <c:crosses val="autoZero"/>
        <c:auto val="1"/>
        <c:lblAlgn val="ctr"/>
        <c:lblOffset val="100"/>
        <c:noMultiLvlLbl val="0"/>
      </c:catAx>
      <c:valAx>
        <c:axId val="76929280"/>
        <c:scaling>
          <c:orientation val="minMax"/>
          <c:max val="400000"/>
        </c:scaling>
        <c:delete val="0"/>
        <c:axPos val="l"/>
        <c:numFmt formatCode="&quot;$&quot;#,##0.00" sourceLinked="1"/>
        <c:majorTickMark val="out"/>
        <c:minorTickMark val="none"/>
        <c:tickLblPos val="nextTo"/>
        <c:crossAx val="76927360"/>
        <c:crosses val="autoZero"/>
        <c:crossBetween val="between"/>
        <c:majorUnit val="50000"/>
        <c:minorUnit val="1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dPt>
          <c:cat>
            <c:strRef>
              <c:f>(Conclusion!$B$3,Conclusion!$B$5)</c:f>
              <c:strCache>
                <c:ptCount val="2"/>
                <c:pt idx="0">
                  <c:v>Copper Wiring</c:v>
                </c:pt>
                <c:pt idx="1">
                  <c:v>Aluminum Busway</c:v>
                </c:pt>
              </c:strCache>
            </c:strRef>
          </c:cat>
          <c:val>
            <c:numRef>
              <c:f>(Conclusion!$C$3,Conclusion!$C$5)</c:f>
              <c:numCache>
                <c:formatCode>"$"#,##0.00</c:formatCode>
                <c:ptCount val="2"/>
                <c:pt idx="0">
                  <c:v>330436.84999999998</c:v>
                </c:pt>
                <c:pt idx="1">
                  <c:v>225346.06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77230464"/>
        <c:axId val="77232384"/>
      </c:barChart>
      <c:catAx>
        <c:axId val="7723046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Cost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77232384"/>
        <c:crosses val="autoZero"/>
        <c:auto val="1"/>
        <c:lblAlgn val="ctr"/>
        <c:lblOffset val="100"/>
        <c:noMultiLvlLbl val="0"/>
      </c:catAx>
      <c:valAx>
        <c:axId val="77232384"/>
        <c:scaling>
          <c:orientation val="minMax"/>
        </c:scaling>
        <c:delete val="0"/>
        <c:axPos val="l"/>
        <c:numFmt formatCode="&quot;$&quot;#,##0.00" sourceLinked="1"/>
        <c:majorTickMark val="out"/>
        <c:minorTickMark val="none"/>
        <c:tickLblPos val="nextTo"/>
        <c:crossAx val="77230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Material Breakdown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Cost!$B$4</c:f>
              <c:strCache>
                <c:ptCount val="1"/>
                <c:pt idx="0">
                  <c:v>Cast-in-Place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Cost!$C$3:$E$3</c:f>
              <c:strCache>
                <c:ptCount val="3"/>
                <c:pt idx="0">
                  <c:v>Concrete</c:v>
                </c:pt>
                <c:pt idx="1">
                  <c:v>Formwork</c:v>
                </c:pt>
                <c:pt idx="2">
                  <c:v>Rebar</c:v>
                </c:pt>
              </c:strCache>
            </c:strRef>
          </c:cat>
          <c:val>
            <c:numRef>
              <c:f>Cost!$C$4:$E$4</c:f>
              <c:numCache>
                <c:formatCode>"$"#,##0.00</c:formatCode>
                <c:ptCount val="3"/>
                <c:pt idx="0">
                  <c:v>78269.009999999995</c:v>
                </c:pt>
                <c:pt idx="1">
                  <c:v>83503.240000000005</c:v>
                </c:pt>
                <c:pt idx="2">
                  <c:v>67810.94</c:v>
                </c:pt>
              </c:numCache>
            </c:numRef>
          </c:val>
        </c:ser>
        <c:ser>
          <c:idx val="1"/>
          <c:order val="1"/>
          <c:tx>
            <c:strRef>
              <c:f>Cost!$B$5</c:f>
              <c:strCache>
                <c:ptCount val="1"/>
                <c:pt idx="0">
                  <c:v>Shotcrete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Cost!$C$3:$E$3</c:f>
              <c:strCache>
                <c:ptCount val="3"/>
                <c:pt idx="0">
                  <c:v>Concrete</c:v>
                </c:pt>
                <c:pt idx="1">
                  <c:v>Formwork</c:v>
                </c:pt>
                <c:pt idx="2">
                  <c:v>Rebar</c:v>
                </c:pt>
              </c:strCache>
            </c:strRef>
          </c:cat>
          <c:val>
            <c:numRef>
              <c:f>Cost!$C$5:$E$5</c:f>
              <c:numCache>
                <c:formatCode>"$"#,##0.00</c:formatCode>
                <c:ptCount val="3"/>
                <c:pt idx="0">
                  <c:v>118776.6</c:v>
                </c:pt>
                <c:pt idx="1">
                  <c:v>0</c:v>
                </c:pt>
                <c:pt idx="2">
                  <c:v>67810.94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516160"/>
        <c:axId val="77600640"/>
      </c:barChart>
      <c:catAx>
        <c:axId val="77516160"/>
        <c:scaling>
          <c:orientation val="minMax"/>
        </c:scaling>
        <c:delete val="0"/>
        <c:axPos val="b"/>
        <c:majorTickMark val="out"/>
        <c:minorTickMark val="none"/>
        <c:tickLblPos val="nextTo"/>
        <c:crossAx val="77600640"/>
        <c:crosses val="autoZero"/>
        <c:auto val="1"/>
        <c:lblAlgn val="ctr"/>
        <c:lblOffset val="100"/>
        <c:noMultiLvlLbl val="0"/>
      </c:catAx>
      <c:valAx>
        <c:axId val="77600640"/>
        <c:scaling>
          <c:orientation val="minMax"/>
        </c:scaling>
        <c:delete val="0"/>
        <c:axPos val="l"/>
        <c:majorGridlines/>
        <c:numFmt formatCode="&quot;$&quot;#,##0.00" sourceLinked="1"/>
        <c:majorTickMark val="out"/>
        <c:minorTickMark val="none"/>
        <c:tickLblPos val="nextTo"/>
        <c:crossAx val="775161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Schedule Comparison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Schedule!$B$4</c:f>
              <c:strCache>
                <c:ptCount val="1"/>
                <c:pt idx="0">
                  <c:v>Cast-in-Place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Schedule!$C$3:$E$3</c:f>
              <c:strCache>
                <c:ptCount val="3"/>
                <c:pt idx="0">
                  <c:v>P1</c:v>
                </c:pt>
                <c:pt idx="1">
                  <c:v>P2</c:v>
                </c:pt>
                <c:pt idx="2">
                  <c:v>P3</c:v>
                </c:pt>
              </c:strCache>
            </c:strRef>
          </c:cat>
          <c:val>
            <c:numRef>
              <c:f>Schedule!$C$4:$E$4</c:f>
              <c:numCache>
                <c:formatCode>0</c:formatCode>
                <c:ptCount val="3"/>
                <c:pt idx="0">
                  <c:v>12</c:v>
                </c:pt>
                <c:pt idx="1">
                  <c:v>12</c:v>
                </c:pt>
                <c:pt idx="2">
                  <c:v>24</c:v>
                </c:pt>
              </c:numCache>
            </c:numRef>
          </c:val>
        </c:ser>
        <c:ser>
          <c:idx val="1"/>
          <c:order val="1"/>
          <c:tx>
            <c:strRef>
              <c:f>Schedule!$B$5</c:f>
              <c:strCache>
                <c:ptCount val="1"/>
                <c:pt idx="0">
                  <c:v>Shotcrete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Schedule!$C$3:$E$3</c:f>
              <c:strCache>
                <c:ptCount val="3"/>
                <c:pt idx="0">
                  <c:v>P1</c:v>
                </c:pt>
                <c:pt idx="1">
                  <c:v>P2</c:v>
                </c:pt>
                <c:pt idx="2">
                  <c:v>P3</c:v>
                </c:pt>
              </c:strCache>
            </c:strRef>
          </c:cat>
          <c:val>
            <c:numRef>
              <c:f>Schedule!$C$5:$E$5</c:f>
              <c:numCache>
                <c:formatCode>0.0</c:formatCode>
                <c:ptCount val="3"/>
                <c:pt idx="0">
                  <c:v>4.5</c:v>
                </c:pt>
                <c:pt idx="1">
                  <c:v>4</c:v>
                </c:pt>
                <c:pt idx="2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925760"/>
        <c:axId val="75948416"/>
      </c:barChart>
      <c:catAx>
        <c:axId val="75925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Level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75948416"/>
        <c:crosses val="autoZero"/>
        <c:auto val="1"/>
        <c:lblAlgn val="ctr"/>
        <c:lblOffset val="100"/>
        <c:noMultiLvlLbl val="0"/>
      </c:catAx>
      <c:valAx>
        <c:axId val="759484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Days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759257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Total Schedule Savings</a:t>
            </a:r>
          </a:p>
        </c:rich>
      </c:tx>
      <c:layout/>
      <c:overlay val="0"/>
    </c:title>
    <c:autoTitleDeleted val="0"/>
    <c:view3D>
      <c:rotX val="30"/>
      <c:rotY val="238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/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val>
            <c:numRef>
              <c:f>(Schedule!$F$5,Schedule!$F$6)</c:f>
              <c:numCache>
                <c:formatCode>0</c:formatCode>
                <c:ptCount val="2"/>
                <c:pt idx="0">
                  <c:v>15</c:v>
                </c:pt>
                <c:pt idx="1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dPt>
          <c:cat>
            <c:strRef>
              <c:f>Conclusion!$C$4:$C$5</c:f>
              <c:strCache>
                <c:ptCount val="2"/>
                <c:pt idx="0">
                  <c:v>Cast-in-Place</c:v>
                </c:pt>
                <c:pt idx="1">
                  <c:v>Shotcrete</c:v>
                </c:pt>
              </c:strCache>
            </c:strRef>
          </c:cat>
          <c:val>
            <c:numRef>
              <c:f>Conclusion!$D$4:$D$5</c:f>
              <c:numCache>
                <c:formatCode>"$"#,##0.00</c:formatCode>
                <c:ptCount val="2"/>
                <c:pt idx="0">
                  <c:v>314943.96000000002</c:v>
                </c:pt>
                <c:pt idx="1">
                  <c:v>237816.34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74993024"/>
        <c:axId val="75019776"/>
      </c:barChart>
      <c:catAx>
        <c:axId val="7499302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Cost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75019776"/>
        <c:crosses val="autoZero"/>
        <c:auto val="1"/>
        <c:lblAlgn val="ctr"/>
        <c:lblOffset val="100"/>
        <c:noMultiLvlLbl val="0"/>
      </c:catAx>
      <c:valAx>
        <c:axId val="75019776"/>
        <c:scaling>
          <c:orientation val="minMax"/>
          <c:max val="350000"/>
          <c:min val="0"/>
        </c:scaling>
        <c:delete val="0"/>
        <c:axPos val="l"/>
        <c:numFmt formatCode="&quot;$&quot;#,##0.00" sourceLinked="1"/>
        <c:majorTickMark val="in"/>
        <c:minorTickMark val="none"/>
        <c:tickLblPos val="nextTo"/>
        <c:crossAx val="74993024"/>
        <c:crosses val="autoZero"/>
        <c:crossBetween val="between"/>
        <c:majorUnit val="50000"/>
        <c:minorUnit val="1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dPt>
          <c:cat>
            <c:strRef>
              <c:f>Conclusion!$F$4:$F$5</c:f>
              <c:strCache>
                <c:ptCount val="2"/>
                <c:pt idx="0">
                  <c:v>Cast-in-Place</c:v>
                </c:pt>
                <c:pt idx="1">
                  <c:v>Shotcrete</c:v>
                </c:pt>
              </c:strCache>
            </c:strRef>
          </c:cat>
          <c:val>
            <c:numRef>
              <c:f>Conclusion!$G$4:$G$5</c:f>
              <c:numCache>
                <c:formatCode>General</c:formatCode>
                <c:ptCount val="2"/>
                <c:pt idx="0">
                  <c:v>48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75040256"/>
        <c:axId val="75042176"/>
      </c:barChart>
      <c:catAx>
        <c:axId val="7504025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Schedule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75042176"/>
        <c:crosses val="autoZero"/>
        <c:auto val="1"/>
        <c:lblAlgn val="ctr"/>
        <c:lblOffset val="100"/>
        <c:noMultiLvlLbl val="0"/>
      </c:catAx>
      <c:valAx>
        <c:axId val="75042176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crossAx val="75040256"/>
        <c:crosses val="autoZero"/>
        <c:crossBetween val="between"/>
        <c:majorUnit val="15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Cost Comparison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Secant Wall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Sheet1!$C$2:$F$2</c:f>
              <c:strCache>
                <c:ptCount val="4"/>
                <c:pt idx="0">
                  <c:v>Material</c:v>
                </c:pt>
                <c:pt idx="1">
                  <c:v>Labor</c:v>
                </c:pt>
                <c:pt idx="2">
                  <c:v>Equipment</c:v>
                </c:pt>
                <c:pt idx="3">
                  <c:v>Mob/Demob</c:v>
                </c:pt>
              </c:strCache>
            </c:strRef>
          </c:cat>
          <c:val>
            <c:numRef>
              <c:f>Sheet1!$C$3:$F$3</c:f>
              <c:numCache>
                <c:formatCode>"$"#,##0</c:formatCode>
                <c:ptCount val="4"/>
                <c:pt idx="0">
                  <c:v>230000</c:v>
                </c:pt>
                <c:pt idx="1">
                  <c:v>117000</c:v>
                </c:pt>
                <c:pt idx="2">
                  <c:v>78000</c:v>
                </c:pt>
                <c:pt idx="3">
                  <c:v>126000</c:v>
                </c:pt>
              </c:numCache>
            </c:numRef>
          </c:val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24" Slurry Wall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Sheet1!$C$2:$F$2</c:f>
              <c:strCache>
                <c:ptCount val="4"/>
                <c:pt idx="0">
                  <c:v>Material</c:v>
                </c:pt>
                <c:pt idx="1">
                  <c:v>Labor</c:v>
                </c:pt>
                <c:pt idx="2">
                  <c:v>Equipment</c:v>
                </c:pt>
                <c:pt idx="3">
                  <c:v>Mob/Demob</c:v>
                </c:pt>
              </c:strCache>
            </c:strRef>
          </c:cat>
          <c:val>
            <c:numRef>
              <c:f>Sheet1!$C$4:$F$4</c:f>
              <c:numCache>
                <c:formatCode>"$"#,##0</c:formatCode>
                <c:ptCount val="4"/>
                <c:pt idx="0">
                  <c:v>408000</c:v>
                </c:pt>
                <c:pt idx="1">
                  <c:v>86000</c:v>
                </c:pt>
                <c:pt idx="2">
                  <c:v>70000</c:v>
                </c:pt>
                <c:pt idx="3">
                  <c:v>180000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107712"/>
        <c:axId val="75109504"/>
      </c:barChart>
      <c:catAx>
        <c:axId val="75107712"/>
        <c:scaling>
          <c:orientation val="minMax"/>
        </c:scaling>
        <c:delete val="0"/>
        <c:axPos val="b"/>
        <c:majorTickMark val="out"/>
        <c:minorTickMark val="none"/>
        <c:tickLblPos val="nextTo"/>
        <c:crossAx val="75109504"/>
        <c:crosses val="autoZero"/>
        <c:auto val="1"/>
        <c:lblAlgn val="ctr"/>
        <c:lblOffset val="100"/>
        <c:noMultiLvlLbl val="0"/>
      </c:catAx>
      <c:valAx>
        <c:axId val="75109504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crossAx val="751077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Sheet1!$B$3</c:f>
              <c:strCache>
                <c:ptCount val="1"/>
                <c:pt idx="0">
                  <c:v>Secant Wall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</c:spPr>
          <c:explosion val="25"/>
          <c:val>
            <c:numRef>
              <c:f>Sheet1!$G$3</c:f>
              <c:numCache>
                <c:formatCode>"$"#,##0</c:formatCode>
                <c:ptCount val="1"/>
                <c:pt idx="0">
                  <c:v>551000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explosion val="25"/>
          <c:dPt>
            <c:idx val="0"/>
            <c:bubble3D val="0"/>
            <c:spPr>
              <a:noFill/>
              <a:ln>
                <a:noFill/>
              </a:ln>
            </c:spPr>
          </c:dPt>
          <c:cat>
            <c:strRef>
              <c:f>(Sheet1!$B$3,Sheet1!$B$5)</c:f>
              <c:strCache>
                <c:ptCount val="2"/>
                <c:pt idx="0">
                  <c:v>Secant Wall</c:v>
                </c:pt>
                <c:pt idx="1">
                  <c:v>Savings</c:v>
                </c:pt>
              </c:strCache>
            </c:strRef>
          </c:cat>
          <c:val>
            <c:numRef>
              <c:f>(Sheet1!$G$3,Sheet1!$G$5)</c:f>
              <c:numCache>
                <c:formatCode>"$"#,##0</c:formatCode>
                <c:ptCount val="2"/>
                <c:pt idx="0">
                  <c:v>551000</c:v>
                </c:pt>
                <c:pt idx="1">
                  <c:v>-193000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943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r">
              <a:defRPr sz="1300"/>
            </a:lvl1pPr>
          </a:lstStyle>
          <a:p>
            <a:fld id="{EC1AEC46-C7DB-46F7-A643-C93B63EABF33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671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1" tIns="46145" rIns="92291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429"/>
            <a:ext cx="5608320" cy="4183063"/>
          </a:xfrm>
          <a:prstGeom prst="rect">
            <a:avLst/>
          </a:prstGeom>
        </p:spPr>
        <p:txBody>
          <a:bodyPr vert="horz" lIns="92291" tIns="46145" rIns="92291" bIns="4614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r">
              <a:defRPr sz="1300"/>
            </a:lvl1pPr>
          </a:lstStyle>
          <a:p>
            <a:fld id="{9C5A9E36-74B4-4F93-AF89-5487DAE98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463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I) Project Overview</a:t>
            </a:r>
          </a:p>
          <a:p>
            <a:r>
              <a:rPr lang="en-US" dirty="0" smtClean="0"/>
              <a:t>II)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80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0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chart" Target="../charts/chart16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chart" Target="../charts/chart18.xml"/><Relationship Id="rId7" Type="http://schemas.openxmlformats.org/officeDocument/2006/relationships/image" Target="../media/image17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chart" Target="../charts/chart22.xml"/><Relationship Id="rId7" Type="http://schemas.openxmlformats.org/officeDocument/2006/relationships/chart" Target="../charts/chart23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Office </a:t>
            </a:r>
            <a:r>
              <a:rPr lang="en-US" sz="3200" dirty="0" smtClean="0"/>
              <a:t>Building</a:t>
            </a:r>
            <a:endParaRPr lang="en-US" dirty="0" smtClean="0"/>
          </a:p>
          <a:p>
            <a:pPr algn="ctr"/>
            <a:r>
              <a:rPr lang="en-US" sz="3200" dirty="0" smtClean="0"/>
              <a:t>Washington, D.C.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Penn State Architectural Engineering Senior Capstone Project</a:t>
            </a:r>
          </a:p>
          <a:p>
            <a:pPr algn="ctr"/>
            <a:r>
              <a:rPr lang="en-US" sz="2400" dirty="0" smtClean="0"/>
              <a:t>Brett Miller | Construction Option</a:t>
            </a:r>
          </a:p>
          <a:p>
            <a:pPr algn="ctr"/>
            <a:r>
              <a:rPr lang="en-US" sz="2400" dirty="0" smtClean="0"/>
              <a:t>Advisor: Dr. Ed Gannon</a:t>
            </a:r>
            <a:endParaRPr lang="en-US" sz="1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381" y="1238872"/>
            <a:ext cx="4731238" cy="4380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2 | Neighboring Foundation Support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345095"/>
              </p:ext>
            </p:extLst>
          </p:nvPr>
        </p:nvGraphicFramePr>
        <p:xfrm>
          <a:off x="18288000" y="1447800"/>
          <a:ext cx="9017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835097"/>
              </p:ext>
            </p:extLst>
          </p:nvPr>
        </p:nvGraphicFramePr>
        <p:xfrm>
          <a:off x="9144000" y="3886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807566"/>
              </p:ext>
            </p:extLst>
          </p:nvPr>
        </p:nvGraphicFramePr>
        <p:xfrm>
          <a:off x="11506200" y="41021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6192498" y="5523404"/>
            <a:ext cx="1697538" cy="338554"/>
            <a:chOff x="14649452" y="5561504"/>
            <a:chExt cx="1697538" cy="338554"/>
          </a:xfrm>
        </p:grpSpPr>
        <p:sp>
          <p:nvSpPr>
            <p:cNvPr id="13" name="Rectangle 12"/>
            <p:cNvSpPr/>
            <p:nvPr/>
          </p:nvSpPr>
          <p:spPr>
            <a:xfrm>
              <a:off x="14649452" y="5616481"/>
              <a:ext cx="228600" cy="2286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07172" y="5561504"/>
              <a:ext cx="1439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35% Increase</a:t>
              </a:r>
              <a:endParaRPr lang="en-US" sz="16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342409" y="4800600"/>
            <a:ext cx="6783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+</a:t>
            </a:r>
            <a:endParaRPr lang="en-US" sz="66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649864"/>
              </p:ext>
            </p:extLst>
          </p:nvPr>
        </p:nvGraphicFramePr>
        <p:xfrm>
          <a:off x="11925300" y="1905000"/>
          <a:ext cx="3581400" cy="1483360"/>
        </p:xfrm>
        <a:graphic>
          <a:graphicData uri="http://schemas.openxmlformats.org/drawingml/2006/table">
            <a:tbl>
              <a:tblPr firstRow="1" lastRow="1" bandRow="1">
                <a:tableStyleId>{125E5076-3810-47DD-B79F-674D7AD40C01}</a:tableStyleId>
              </a:tblPr>
              <a:tblGrid>
                <a:gridCol w="1790700"/>
                <a:gridCol w="17907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Cost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Secant Wall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$551,000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24” Slurry Wall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$744,000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Additional Costs</a:t>
                      </a:r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$193,000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6" b="89623" l="293" r="99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5801" y="2374812"/>
            <a:ext cx="5410200" cy="33586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b="1" dirty="0" smtClean="0">
                <a:solidFill>
                  <a:schemeClr val="tx2"/>
                </a:solidFill>
              </a:rPr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6992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  <p:bldGraphic spid="9" grpId="0">
        <p:bldAsOne/>
      </p:bldGraphic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2 | Neighboring Foundation Support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4402252"/>
              </p:ext>
            </p:extLst>
          </p:nvPr>
        </p:nvGraphicFramePr>
        <p:xfrm>
          <a:off x="18288000" y="1574533"/>
          <a:ext cx="8839200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948910"/>
              </p:ext>
            </p:extLst>
          </p:nvPr>
        </p:nvGraphicFramePr>
        <p:xfrm>
          <a:off x="11925300" y="1905000"/>
          <a:ext cx="3581400" cy="1483360"/>
        </p:xfrm>
        <a:graphic>
          <a:graphicData uri="http://schemas.openxmlformats.org/drawingml/2006/table">
            <a:tbl>
              <a:tblPr firstRow="1" lastRow="1" bandRow="1">
                <a:tableStyleId>{125E5076-3810-47DD-B79F-674D7AD40C01}</a:tableStyleId>
              </a:tblPr>
              <a:tblGrid>
                <a:gridCol w="1790700"/>
                <a:gridCol w="17907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Final Schedule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Secant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Wall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15 Days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Slurry Wall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15 Days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Savings</a:t>
                      </a:r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 Days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607300"/>
              </p:ext>
            </p:extLst>
          </p:nvPr>
        </p:nvGraphicFramePr>
        <p:xfrm>
          <a:off x="9601200" y="398252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4430713" y="5605046"/>
            <a:ext cx="1524413" cy="338554"/>
            <a:chOff x="14649452" y="5561504"/>
            <a:chExt cx="1524413" cy="338554"/>
          </a:xfrm>
        </p:grpSpPr>
        <p:sp>
          <p:nvSpPr>
            <p:cNvPr id="11" name="Rectangle 10"/>
            <p:cNvSpPr/>
            <p:nvPr/>
          </p:nvSpPr>
          <p:spPr>
            <a:xfrm>
              <a:off x="14649452" y="5616481"/>
              <a:ext cx="228600" cy="2286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907172" y="5561504"/>
              <a:ext cx="1266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</a:t>
              </a:r>
              <a:r>
                <a:rPr lang="en-US" sz="1600" dirty="0" smtClean="0"/>
                <a:t>% Savings</a:t>
              </a:r>
              <a:endParaRPr lang="en-US" sz="16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6" b="89623" l="293" r="99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5801" y="2374812"/>
            <a:ext cx="5410200" cy="33586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b="1" dirty="0" smtClean="0">
                <a:solidFill>
                  <a:schemeClr val="tx2"/>
                </a:solidFill>
              </a:rPr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6992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2 | Neighboring Foundation Support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10800000">
            <a:off x="15887197" y="3200400"/>
            <a:ext cx="685800" cy="29718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548660" y="2168059"/>
            <a:ext cx="1362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$193,000</a:t>
            </a:r>
          </a:p>
          <a:p>
            <a:pPr algn="ctr"/>
            <a:r>
              <a:rPr lang="en-US" dirty="0"/>
              <a:t>0</a:t>
            </a:r>
            <a:r>
              <a:rPr lang="en-US" dirty="0" smtClean="0"/>
              <a:t> Days</a:t>
            </a:r>
            <a:endParaRPr lang="en-US" dirty="0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1245423"/>
              </p:ext>
            </p:extLst>
          </p:nvPr>
        </p:nvGraphicFramePr>
        <p:xfrm>
          <a:off x="9525000" y="3410448"/>
          <a:ext cx="2362200" cy="3142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376950"/>
              </p:ext>
            </p:extLst>
          </p:nvPr>
        </p:nvGraphicFramePr>
        <p:xfrm>
          <a:off x="11811000" y="3324663"/>
          <a:ext cx="2057400" cy="3228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1049000" y="2082303"/>
            <a:ext cx="1779675" cy="830997"/>
            <a:chOff x="10934700" y="2082303"/>
            <a:chExt cx="1779675" cy="830997"/>
          </a:xfrm>
        </p:grpSpPr>
        <p:grpSp>
          <p:nvGrpSpPr>
            <p:cNvPr id="19" name="Group 18"/>
            <p:cNvGrpSpPr/>
            <p:nvPr/>
          </p:nvGrpSpPr>
          <p:grpSpPr>
            <a:xfrm>
              <a:off x="10934700" y="2082303"/>
              <a:ext cx="1779675" cy="830997"/>
              <a:chOff x="14649452" y="5561504"/>
              <a:chExt cx="1779675" cy="83099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4649452" y="5616481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907172" y="5561504"/>
                <a:ext cx="152195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Secant Wall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24” Slurry Wall</a:t>
                </a:r>
                <a:endParaRPr lang="en-US" sz="1600" dirty="0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0937626" y="2607467"/>
              <a:ext cx="228600" cy="2286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6" b="89623" l="293" r="99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5801" y="2374812"/>
            <a:ext cx="5410200" cy="33586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1" y="1349012"/>
            <a:ext cx="6861934" cy="51539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b="1" dirty="0" smtClean="0">
                <a:solidFill>
                  <a:schemeClr val="tx2"/>
                </a:solidFill>
              </a:rPr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6992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Graphic spid="17" grpId="0">
        <p:bldAsOne/>
      </p:bldGraphic>
      <p:bldGraphic spid="1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3 | Value Engineering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134601" y="1752600"/>
            <a:ext cx="7467600" cy="4142874"/>
            <a:chOff x="9753600" y="89356"/>
            <a:chExt cx="6248309" cy="4142874"/>
          </a:xfrm>
        </p:grpSpPr>
        <p:sp>
          <p:nvSpPr>
            <p:cNvPr id="8" name="TextBox 7"/>
            <p:cNvSpPr txBox="1"/>
            <p:nvPr/>
          </p:nvSpPr>
          <p:spPr>
            <a:xfrm>
              <a:off x="9753600" y="89356"/>
              <a:ext cx="6248309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Problem Identification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42358" y="817364"/>
              <a:ext cx="2527219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Unforeseen costs</a:t>
              </a:r>
              <a:endParaRPr lang="en-US" sz="2000" dirty="0"/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Over budget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Expensive copper feeder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53600" y="2810470"/>
              <a:ext cx="6248309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Potential Solutions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42357" y="3524344"/>
              <a:ext cx="5959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Replace copper wiring with less expensive system</a:t>
              </a:r>
              <a:endParaRPr lang="en-US" sz="2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67842" y="1143000"/>
            <a:ext cx="4463458" cy="5575300"/>
            <a:chOff x="4667842" y="1143000"/>
            <a:chExt cx="4463458" cy="5575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8" r="5539" b="9181"/>
            <a:stretch/>
          </p:blipFill>
          <p:spPr>
            <a:xfrm>
              <a:off x="4667842" y="4100081"/>
              <a:ext cx="3790358" cy="261821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8" b="8989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842" y="1143000"/>
              <a:ext cx="4463458" cy="3019238"/>
            </a:xfrm>
            <a:prstGeom prst="rect">
              <a:avLst/>
            </a:prstGeom>
          </p:spPr>
        </p:pic>
      </p:grpSp>
      <p:pic>
        <p:nvPicPr>
          <p:cNvPr id="1026" name="Picture 2" descr="http://cash4myscrap.com/data/product/131219102719500-750%20MCM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60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0" y="1728356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3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3 | Value Engineering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1039209" y="1985666"/>
                <a:ext cx="5353581" cy="438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2500 </m:t>
                      </m:r>
                      <m:r>
                        <a:rPr lang="en-US" i="1" smtClean="0">
                          <a:latin typeface="Cambria Math"/>
                        </a:rPr>
                        <m:t>𝐴</m:t>
                      </m:r>
                      <m:r>
                        <a:rPr lang="en-US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Load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per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Switchboard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Table</m:t>
                      </m:r>
                      <m:r>
                        <a:rPr lang="en-US">
                          <a:latin typeface="Cambria Math"/>
                        </a:rPr>
                        <m:t> 310.15 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B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/>
                            </a:rPr>
                            <m:t>16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</m:t>
                      </m:r>
                      <m:r>
                        <a:rPr lang="en-US" i="1">
                          <a:latin typeface="Cambria Math"/>
                        </a:rPr>
                        <m:t>↳500 </m:t>
                      </m:r>
                      <m:r>
                        <a:rPr lang="en-US" i="1">
                          <a:latin typeface="Cambria Math"/>
                        </a:rPr>
                        <m:t>𝑘𝑐𝑚𝑖𝑙</m:t>
                      </m:r>
                      <m:r>
                        <a:rPr lang="en-US" i="1">
                          <a:latin typeface="Cambria Math"/>
                        </a:rPr>
                        <m:t>→310 </m:t>
                      </m:r>
                      <m:r>
                        <a:rPr lang="en-US" i="1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 smtClean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2500 </m:t>
                        </m:r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310 </m:t>
                        </m:r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=8.06→9 </m:t>
                    </m:r>
                    <m:r>
                      <a:rPr lang="en-US" i="1">
                        <a:latin typeface="Cambria Math"/>
                      </a:rPr>
                      <m:t>𝑆𝑒𝑡𝑠</m:t>
                    </m:r>
                    <m:r>
                      <a:rPr lang="en-US" i="1">
                        <a:latin typeface="Cambria Math"/>
                      </a:rPr>
                      <m:t>∗310 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=2790 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</m:oMath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Table</m:t>
                      </m:r>
                      <m:r>
                        <a:rPr lang="en-US">
                          <a:latin typeface="Cambria Math"/>
                        </a:rPr>
                        <m:t> 250</m:t>
                      </m:r>
                      <m:r>
                        <a:rPr lang="en-US" i="1">
                          <a:latin typeface="Cambria Math"/>
                        </a:rPr>
                        <m:t>−</m:t>
                      </m:r>
                      <m:r>
                        <a:rPr lang="en-US">
                          <a:latin typeface="Cambria Math"/>
                        </a:rPr>
                        <m:t>66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</m:t>
                      </m:r>
                      <m:r>
                        <a:rPr lang="en-US" i="1">
                          <a:latin typeface="Cambria Math"/>
                        </a:rPr>
                        <m:t>↳500 </m:t>
                      </m:r>
                      <m:r>
                        <a:rPr lang="en-US" i="1">
                          <a:latin typeface="Cambria Math"/>
                        </a:rPr>
                        <m:t>𝑘𝑐𝑚𝑖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𝐴𝐿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𝐴𝑊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𝐴𝐿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Table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C</m:t>
                      </m:r>
                      <m:r>
                        <a:rPr lang="en-US">
                          <a:latin typeface="Cambria Math"/>
                        </a:rPr>
                        <m:t>.1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 smtClean="0"/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↳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4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500 </m:t>
                    </m:r>
                    <m:r>
                      <a:rPr lang="en-US" i="1">
                        <a:latin typeface="Cambria Math"/>
                      </a:rPr>
                      <m:t>𝑘𝑐𝑚𝑖𝑙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1</m:t>
                        </m:r>
                      </m:e>
                    </m:d>
                    <m:f>
                      <m:fPr>
                        <m:type m:val="lin"/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0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→4"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Conduit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9209" y="1985666"/>
                <a:ext cx="5353581" cy="4388253"/>
              </a:xfrm>
              <a:prstGeom prst="rect">
                <a:avLst/>
              </a:prstGeom>
              <a:blipFill rotWithShape="1">
                <a:blip r:embed="rId2"/>
                <a:stretch>
                  <a:fillRect b="-1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8821399" y="1985669"/>
                <a:ext cx="7843705" cy="307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2500 </m:t>
                      </m:r>
                      <m:r>
                        <a:rPr lang="en-US" i="1">
                          <a:latin typeface="Cambria Math"/>
                        </a:rPr>
                        <m:t>𝐴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Load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per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Switchboard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GE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Spectra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Series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Busway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Table</m:t>
                      </m:r>
                      <m:r>
                        <a:rPr lang="en-US">
                          <a:latin typeface="Cambria Math"/>
                        </a:rPr>
                        <m:t> 8.1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 smtClean="0"/>
                  <a:t>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↳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bars</m:t>
                    </m:r>
                    <m:r>
                      <a:rPr lang="en-US">
                        <a:latin typeface="Cambria Math"/>
                      </a:rPr>
                      <m:t>→1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"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Thick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per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Phase</m:t>
                    </m:r>
                    <m:r>
                      <a:rPr lang="en-US">
                        <a:latin typeface="Cambria Math"/>
                      </a:rPr>
                      <m:t> &amp;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Neutral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Table</m:t>
                      </m:r>
                      <m:r>
                        <a:rPr lang="en-US">
                          <a:latin typeface="Cambria Math"/>
                        </a:rPr>
                        <m:t> 11.1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 smtClean="0"/>
                  <a:t>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↳4.5"×15.0"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1399" y="1985669"/>
                <a:ext cx="7843705" cy="3077317"/>
              </a:xfrm>
              <a:prstGeom prst="rect">
                <a:avLst/>
              </a:prstGeom>
              <a:blipFill rotWithShape="1">
                <a:blip r:embed="rId3"/>
                <a:stretch>
                  <a:fillRect b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223" y="4648200"/>
            <a:ext cx="5563377" cy="14765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220926" y="4724400"/>
            <a:ext cx="6095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15.0”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1311038" y="5397309"/>
            <a:ext cx="6095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4.5”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0668000" y="1524000"/>
            <a:ext cx="70866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Sizing Aluminum Wiring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8516600" y="1524000"/>
            <a:ext cx="8148504" cy="4616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Sizing Aluminum </a:t>
            </a:r>
            <a:r>
              <a:rPr lang="en-US" sz="2400" dirty="0" err="1" smtClean="0"/>
              <a:t>Busway</a:t>
            </a:r>
            <a:endParaRPr lang="en-US" sz="2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667842" y="1143000"/>
            <a:ext cx="4463458" cy="5575300"/>
            <a:chOff x="4667842" y="1143000"/>
            <a:chExt cx="4463458" cy="55753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8" r="5539" b="9181"/>
            <a:stretch/>
          </p:blipFill>
          <p:spPr>
            <a:xfrm>
              <a:off x="4667842" y="4100081"/>
              <a:ext cx="3790358" cy="261821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28" b="8989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842" y="1143000"/>
              <a:ext cx="4463458" cy="301923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100104" y="1448574"/>
            <a:ext cx="493276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	</a:t>
            </a:r>
            <a:r>
              <a:rPr lang="en-US" sz="1600" b="1" dirty="0" smtClean="0">
                <a:solidFill>
                  <a:schemeClr val="tx2"/>
                </a:solidFill>
              </a:rPr>
              <a:t>Electrical Breadth | Sizing wire/</a:t>
            </a:r>
            <a:r>
              <a:rPr lang="en-US" sz="1600" b="1" dirty="0" err="1" smtClean="0">
                <a:solidFill>
                  <a:schemeClr val="tx2"/>
                </a:solidFill>
              </a:rPr>
              <a:t>Busway</a:t>
            </a:r>
            <a:endParaRPr lang="en-US" sz="1600" b="1" dirty="0" smtClean="0">
              <a:solidFill>
                <a:schemeClr val="tx2"/>
              </a:solidFill>
            </a:endParaRP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24974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651655"/>
              </p:ext>
            </p:extLst>
          </p:nvPr>
        </p:nvGraphicFramePr>
        <p:xfrm>
          <a:off x="9372600" y="34173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3 | Value Engineering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566173"/>
              </p:ext>
            </p:extLst>
          </p:nvPr>
        </p:nvGraphicFramePr>
        <p:xfrm>
          <a:off x="11734800" y="1295400"/>
          <a:ext cx="3962400" cy="14833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981200"/>
                <a:gridCol w="19812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Cost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Copper Wiring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330,436.85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Aluminum Wiring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$313,076.71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Aluminum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Busway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$225,346.06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011445"/>
              </p:ext>
            </p:extLst>
          </p:nvPr>
        </p:nvGraphicFramePr>
        <p:xfrm>
          <a:off x="1341120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5127333" y="6160502"/>
            <a:ext cx="1638226" cy="338554"/>
            <a:chOff x="14649452" y="5561504"/>
            <a:chExt cx="1638226" cy="338554"/>
          </a:xfrm>
        </p:grpSpPr>
        <p:sp>
          <p:nvSpPr>
            <p:cNvPr id="12" name="Rectangle 11"/>
            <p:cNvSpPr/>
            <p:nvPr/>
          </p:nvSpPr>
          <p:spPr>
            <a:xfrm>
              <a:off x="14649452" y="5616481"/>
              <a:ext cx="228600" cy="2286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907172" y="5561504"/>
              <a:ext cx="1380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32% Savings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668000" y="6105525"/>
            <a:ext cx="1524413" cy="338554"/>
            <a:chOff x="14649452" y="5561504"/>
            <a:chExt cx="1524413" cy="338554"/>
          </a:xfrm>
        </p:grpSpPr>
        <p:sp>
          <p:nvSpPr>
            <p:cNvPr id="15" name="Rectangle 14"/>
            <p:cNvSpPr/>
            <p:nvPr/>
          </p:nvSpPr>
          <p:spPr>
            <a:xfrm>
              <a:off x="14649452" y="5616481"/>
              <a:ext cx="228600" cy="2286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907172" y="5561504"/>
              <a:ext cx="1266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5</a:t>
              </a:r>
              <a:r>
                <a:rPr lang="en-US" sz="1600" dirty="0" smtClean="0"/>
                <a:t>% Savings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67842" y="1143000"/>
            <a:ext cx="4463458" cy="5575300"/>
            <a:chOff x="4667842" y="1143000"/>
            <a:chExt cx="4463458" cy="55753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8" r="5539" b="9181"/>
            <a:stretch/>
          </p:blipFill>
          <p:spPr>
            <a:xfrm>
              <a:off x="4667842" y="4100081"/>
              <a:ext cx="3790358" cy="261821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8" b="8989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842" y="1143000"/>
              <a:ext cx="4463458" cy="3019238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b="1" dirty="0" smtClean="0">
                <a:solidFill>
                  <a:schemeClr val="tx2"/>
                </a:solidFill>
              </a:rPr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430894"/>
              </p:ext>
            </p:extLst>
          </p:nvPr>
        </p:nvGraphicFramePr>
        <p:xfrm>
          <a:off x="18440400" y="1477270"/>
          <a:ext cx="8839200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065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3 | Value Engineering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776114"/>
              </p:ext>
            </p:extLst>
          </p:nvPr>
        </p:nvGraphicFramePr>
        <p:xfrm>
          <a:off x="18364200" y="1371600"/>
          <a:ext cx="8911389" cy="5346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475412"/>
              </p:ext>
            </p:extLst>
          </p:nvPr>
        </p:nvGraphicFramePr>
        <p:xfrm>
          <a:off x="11963400" y="1295400"/>
          <a:ext cx="4000500" cy="14833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000250"/>
                <a:gridCol w="200025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Final Schedule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Copper Wiring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46 Days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Aluminum Wiring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50 Days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Aluminum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Busway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41 Days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793260"/>
              </p:ext>
            </p:extLst>
          </p:nvPr>
        </p:nvGraphicFramePr>
        <p:xfrm>
          <a:off x="8915400" y="3505200"/>
          <a:ext cx="3733800" cy="224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327908"/>
              </p:ext>
            </p:extLst>
          </p:nvPr>
        </p:nvGraphicFramePr>
        <p:xfrm>
          <a:off x="10668000" y="3474720"/>
          <a:ext cx="3733800" cy="224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397124"/>
              </p:ext>
            </p:extLst>
          </p:nvPr>
        </p:nvGraphicFramePr>
        <p:xfrm>
          <a:off x="14401800" y="3703320"/>
          <a:ext cx="3733800" cy="224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59214" y="3234809"/>
            <a:ext cx="363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Aluminum Wiring Schedule Increase</a:t>
            </a:r>
            <a:endParaRPr lang="en-US" sz="18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20850" y="3234809"/>
            <a:ext cx="364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Aluminum </a:t>
            </a:r>
            <a:r>
              <a:rPr lang="en-US" sz="1800" b="1" dirty="0" err="1" smtClean="0">
                <a:latin typeface="+mn-lt"/>
              </a:rPr>
              <a:t>Busway</a:t>
            </a:r>
            <a:r>
              <a:rPr lang="en-US" sz="1800" b="1" dirty="0" smtClean="0">
                <a:latin typeface="+mn-lt"/>
              </a:rPr>
              <a:t> Schedule Savings</a:t>
            </a:r>
            <a:endParaRPr lang="en-US" sz="1800" b="1" dirty="0"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668000" y="5898053"/>
            <a:ext cx="1755246" cy="338554"/>
            <a:chOff x="14649452" y="5561504"/>
            <a:chExt cx="1755246" cy="338554"/>
          </a:xfrm>
        </p:grpSpPr>
        <p:sp>
          <p:nvSpPr>
            <p:cNvPr id="17" name="Rectangle 16"/>
            <p:cNvSpPr/>
            <p:nvPr/>
          </p:nvSpPr>
          <p:spPr>
            <a:xfrm>
              <a:off x="14649452" y="5616481"/>
              <a:ext cx="228600" cy="228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07172" y="5561504"/>
              <a:ext cx="14975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8.7% Increase</a:t>
              </a:r>
              <a:endParaRPr lang="en-US" sz="16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584533" y="5898053"/>
            <a:ext cx="1809748" cy="338554"/>
            <a:chOff x="14649452" y="5561504"/>
            <a:chExt cx="1809748" cy="338554"/>
          </a:xfrm>
        </p:grpSpPr>
        <p:sp>
          <p:nvSpPr>
            <p:cNvPr id="20" name="Rectangle 19"/>
            <p:cNvSpPr/>
            <p:nvPr/>
          </p:nvSpPr>
          <p:spPr>
            <a:xfrm>
              <a:off x="14649452" y="5616481"/>
              <a:ext cx="228600" cy="2286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907172" y="5561504"/>
              <a:ext cx="1552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10.9% Savings</a:t>
              </a:r>
              <a:endParaRPr lang="en-US" sz="16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136777" y="418207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667842" y="1143000"/>
            <a:ext cx="4463458" cy="5575300"/>
            <a:chOff x="4667842" y="1143000"/>
            <a:chExt cx="4463458" cy="55753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8" r="5539" b="9181"/>
            <a:stretch/>
          </p:blipFill>
          <p:spPr>
            <a:xfrm>
              <a:off x="4667842" y="4100081"/>
              <a:ext cx="3790358" cy="261821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28" b="8989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842" y="1143000"/>
              <a:ext cx="4463458" cy="30192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>
                <a:solidFill>
                  <a:schemeClr val="tx2"/>
                </a:solidFill>
              </a:rPr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9065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2" grpId="0">
        <p:bldAsOne/>
      </p:bldGraphic>
      <p:bldGraphic spid="13" grpId="0">
        <p:bldAsOne/>
      </p:bldGraphic>
      <p:bldGraphic spid="14" grpId="0">
        <p:bldAsOne/>
      </p:bldGraphic>
      <p:bldP spid="2" grpId="0"/>
      <p:bldP spid="15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3 | Value Engineering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806220"/>
              </p:ext>
            </p:extLst>
          </p:nvPr>
        </p:nvGraphicFramePr>
        <p:xfrm>
          <a:off x="11688104" y="3762375"/>
          <a:ext cx="148497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1506200" y="2191968"/>
            <a:ext cx="1990887" cy="830997"/>
            <a:chOff x="10934700" y="2082303"/>
            <a:chExt cx="1990887" cy="830997"/>
          </a:xfrm>
        </p:grpSpPr>
        <p:grpSp>
          <p:nvGrpSpPr>
            <p:cNvPr id="11" name="Group 10"/>
            <p:cNvGrpSpPr/>
            <p:nvPr/>
          </p:nvGrpSpPr>
          <p:grpSpPr>
            <a:xfrm>
              <a:off x="10934700" y="2082303"/>
              <a:ext cx="1990887" cy="830997"/>
              <a:chOff x="14649452" y="5561504"/>
              <a:chExt cx="1990887" cy="830997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4649452" y="5616481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4907172" y="5561504"/>
                <a:ext cx="173316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Copper Wiring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Aluminum Wiring</a:t>
                </a:r>
                <a:endParaRPr lang="en-US" sz="1600" dirty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0937626" y="2607467"/>
              <a:ext cx="228600" cy="228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266701"/>
              </p:ext>
            </p:extLst>
          </p:nvPr>
        </p:nvGraphicFramePr>
        <p:xfrm>
          <a:off x="20601075" y="3743325"/>
          <a:ext cx="14763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18808700" y="2114067"/>
            <a:ext cx="2127143" cy="830997"/>
            <a:chOff x="10934700" y="2082303"/>
            <a:chExt cx="2127143" cy="830997"/>
          </a:xfrm>
        </p:grpSpPr>
        <p:grpSp>
          <p:nvGrpSpPr>
            <p:cNvPr id="18" name="Group 17"/>
            <p:cNvGrpSpPr/>
            <p:nvPr/>
          </p:nvGrpSpPr>
          <p:grpSpPr>
            <a:xfrm>
              <a:off x="10934700" y="2082303"/>
              <a:ext cx="2127143" cy="830997"/>
              <a:chOff x="14649452" y="5561504"/>
              <a:chExt cx="2127143" cy="83099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4649452" y="5616481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907172" y="5561504"/>
                <a:ext cx="186942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Copper Wiring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Aluminum </a:t>
                </a:r>
                <a:r>
                  <a:rPr lang="en-US" sz="1600" dirty="0" err="1" smtClean="0"/>
                  <a:t>Busway</a:t>
                </a:r>
                <a:endParaRPr lang="en-US" sz="1600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0937626" y="2607467"/>
              <a:ext cx="228600" cy="2286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own Arrow 21"/>
          <p:cNvSpPr/>
          <p:nvPr/>
        </p:nvSpPr>
        <p:spPr>
          <a:xfrm>
            <a:off x="24079200" y="3181350"/>
            <a:ext cx="685800" cy="29718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14401800" y="3200400"/>
            <a:ext cx="685800" cy="2971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10800000">
            <a:off x="15697200" y="3200400"/>
            <a:ext cx="685800" cy="2971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508544" y="2628454"/>
            <a:ext cx="1063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</a:t>
            </a:r>
            <a:r>
              <a:rPr lang="en-US" dirty="0" smtClean="0"/>
              <a:t> Days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4141810" y="2628677"/>
            <a:ext cx="12057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$17,000</a:t>
            </a:r>
            <a:endParaRPr lang="en-US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23740665" y="2290123"/>
            <a:ext cx="1362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$</a:t>
            </a:r>
            <a:r>
              <a:rPr lang="en-US" dirty="0" smtClean="0"/>
              <a:t>105,000</a:t>
            </a:r>
            <a:endParaRPr lang="en-US" dirty="0" smtClean="0"/>
          </a:p>
          <a:p>
            <a:pPr algn="ctr"/>
            <a:r>
              <a:rPr lang="en-US" dirty="0" smtClean="0"/>
              <a:t>5 Days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667842" y="1143000"/>
            <a:ext cx="4463458" cy="5575300"/>
            <a:chOff x="4667842" y="1143000"/>
            <a:chExt cx="4463458" cy="55753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8" r="5539" b="9181"/>
            <a:stretch/>
          </p:blipFill>
          <p:spPr>
            <a:xfrm>
              <a:off x="4667842" y="4100081"/>
              <a:ext cx="3790358" cy="261821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8" b="8989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842" y="1143000"/>
              <a:ext cx="4463458" cy="3019238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b="1" dirty="0" smtClean="0">
                <a:solidFill>
                  <a:schemeClr val="tx2"/>
                </a:solidFill>
              </a:rPr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6803950"/>
              </p:ext>
            </p:extLst>
          </p:nvPr>
        </p:nvGraphicFramePr>
        <p:xfrm>
          <a:off x="9642226" y="3772287"/>
          <a:ext cx="1981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9064858"/>
              </p:ext>
            </p:extLst>
          </p:nvPr>
        </p:nvGraphicFramePr>
        <p:xfrm>
          <a:off x="18669000" y="3772674"/>
          <a:ext cx="1981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065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6" grpId="0">
        <p:bldAsOne/>
      </p:bldGraphic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Conclusion &amp; Recommendations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105573" y="1295400"/>
            <a:ext cx="7496630" cy="5234673"/>
            <a:chOff x="9729311" y="89356"/>
            <a:chExt cx="6272598" cy="5234673"/>
          </a:xfrm>
        </p:grpSpPr>
        <p:sp>
          <p:nvSpPr>
            <p:cNvPr id="7" name="TextBox 6"/>
            <p:cNvSpPr txBox="1"/>
            <p:nvPr/>
          </p:nvSpPr>
          <p:spPr>
            <a:xfrm>
              <a:off x="9753600" y="89356"/>
              <a:ext cx="6248309" cy="61241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Analysis 1 | Foundation Walls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881115" y="817364"/>
              <a:ext cx="3586821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Cost Impact:  Save $77,000</a:t>
              </a:r>
              <a:endParaRPr lang="en-US" sz="2000" dirty="0"/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Schedule:  Save 33 Days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Recommendation:  Select </a:t>
              </a:r>
              <a:r>
                <a:rPr lang="en-US" sz="2000" dirty="0" err="1" smtClean="0"/>
                <a:t>Shotcrete</a:t>
              </a:r>
              <a:endParaRPr lang="en-US" sz="2000" dirty="0" smtClean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29311" y="2756356"/>
              <a:ext cx="6248309" cy="61241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Analysis 2 | Neighboring Foundation Support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955105" y="3385037"/>
              <a:ext cx="404680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Cost Impact:  $193,000 More Expensive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Schedule:  No Advantage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Recommendation:  Select Secant Wall</a:t>
              </a:r>
              <a:endParaRPr lang="en-US" sz="2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668999" y="1981200"/>
            <a:ext cx="7467601" cy="3898107"/>
            <a:chOff x="9753600" y="89356"/>
            <a:chExt cx="6248309" cy="3898107"/>
          </a:xfrm>
        </p:grpSpPr>
        <p:sp>
          <p:nvSpPr>
            <p:cNvPr id="17" name="TextBox 16"/>
            <p:cNvSpPr txBox="1"/>
            <p:nvPr/>
          </p:nvSpPr>
          <p:spPr>
            <a:xfrm>
              <a:off x="9753600" y="89356"/>
              <a:ext cx="6248309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Analysis 3 | Value Engineering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60815" y="817364"/>
              <a:ext cx="4822343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Cost Impact:  Aluminum Wire Saves </a:t>
              </a:r>
              <a:r>
                <a:rPr lang="en-US" sz="2000" dirty="0" smtClean="0"/>
                <a:t>$</a:t>
              </a:r>
              <a:r>
                <a:rPr lang="en-US" sz="2000" dirty="0" smtClean="0"/>
                <a:t>17</a:t>
              </a:r>
              <a:r>
                <a:rPr lang="en-US" sz="2000" dirty="0" smtClean="0"/>
                <a:t>,000</a:t>
              </a:r>
              <a:endParaRPr lang="en-US" sz="2000" dirty="0" smtClean="0"/>
            </a:p>
            <a:p>
              <a:pPr>
                <a:lnSpc>
                  <a:spcPct val="200000"/>
                </a:lnSpc>
              </a:pPr>
              <a:r>
                <a:rPr lang="en-US" sz="2000" dirty="0"/>
                <a:t>	 </a:t>
              </a:r>
              <a:r>
                <a:rPr lang="en-US" sz="2000" dirty="0" smtClean="0"/>
                <a:t>        Aluminum </a:t>
              </a:r>
              <a:r>
                <a:rPr lang="en-US" sz="2000" dirty="0" err="1" smtClean="0"/>
                <a:t>Busway</a:t>
              </a:r>
              <a:r>
                <a:rPr lang="en-US" sz="2000" dirty="0" smtClean="0"/>
                <a:t> Saves $</a:t>
              </a:r>
              <a:r>
                <a:rPr lang="en-US" sz="2000" dirty="0" smtClean="0"/>
                <a:t>105,000</a:t>
              </a:r>
              <a:endParaRPr lang="en-US" sz="2000" dirty="0"/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Schedule:  Aluminum Wire Takes 4 More Days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/>
                <a:t>	</a:t>
              </a:r>
              <a:r>
                <a:rPr lang="en-US" sz="2000" dirty="0" smtClean="0"/>
                <a:t>     Aluminum </a:t>
              </a:r>
              <a:r>
                <a:rPr lang="en-US" sz="2000" dirty="0" err="1" smtClean="0"/>
                <a:t>Busway</a:t>
              </a:r>
              <a:r>
                <a:rPr lang="en-US" sz="2000" dirty="0" smtClean="0"/>
                <a:t> Saves 5 Days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Recommendation:  Select Aluminum </a:t>
              </a:r>
              <a:r>
                <a:rPr lang="en-US" sz="2000" dirty="0" err="1" smtClean="0"/>
                <a:t>Busway</a:t>
              </a:r>
              <a:endParaRPr lang="en-US" sz="2000" dirty="0" smtClean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91195" y="2555676"/>
            <a:ext cx="2590805" cy="2435770"/>
            <a:chOff x="9270115" y="89356"/>
            <a:chExt cx="2348347" cy="2435770"/>
          </a:xfrm>
        </p:grpSpPr>
        <p:sp>
          <p:nvSpPr>
            <p:cNvPr id="22" name="TextBox 21"/>
            <p:cNvSpPr txBox="1"/>
            <p:nvPr/>
          </p:nvSpPr>
          <p:spPr>
            <a:xfrm>
              <a:off x="9270115" y="89356"/>
              <a:ext cx="2348347" cy="8309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b="1" dirty="0" smtClean="0"/>
                <a:t>Total Savings</a:t>
              </a:r>
              <a:endParaRPr lang="en-US" sz="2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326109" y="955466"/>
              <a:ext cx="133268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b="1" dirty="0" smtClean="0"/>
                <a:t>$</a:t>
              </a:r>
              <a:r>
                <a:rPr lang="en-US" sz="2400" b="1" dirty="0" smtClean="0"/>
                <a:t>182</a:t>
              </a:r>
              <a:r>
                <a:rPr lang="en-US" sz="2400" b="1" dirty="0" smtClean="0"/>
                <a:t>,000</a:t>
              </a:r>
              <a:endParaRPr lang="en-US" sz="2400" b="1" dirty="0" smtClean="0"/>
            </a:p>
            <a:p>
              <a:pPr>
                <a:lnSpc>
                  <a:spcPct val="200000"/>
                </a:lnSpc>
              </a:pPr>
              <a:r>
                <a:rPr lang="en-US" sz="2400" b="1" dirty="0" smtClean="0"/>
                <a:t> 38 Days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1"/>
          <a:stretch/>
        </p:blipFill>
        <p:spPr>
          <a:xfrm>
            <a:off x="14935200" y="2023408"/>
            <a:ext cx="2454959" cy="18588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623" l="293" r="99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115" y="4850771"/>
            <a:ext cx="2705102" cy="16793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8" b="8989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520" y="3882258"/>
            <a:ext cx="3176379" cy="21486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3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284" y="2133600"/>
            <a:ext cx="2571429" cy="1928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Acknowledgements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2596515"/>
            <a:ext cx="5347426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/>
              <a:t>Academic Acknowledgements</a:t>
            </a:r>
          </a:p>
          <a:p>
            <a:pPr algn="ctr"/>
            <a:endParaRPr lang="en-US" sz="2800" b="1" u="sng" dirty="0" smtClean="0"/>
          </a:p>
          <a:p>
            <a:pPr algn="ctr"/>
            <a:r>
              <a:rPr lang="en-US" dirty="0" smtClean="0"/>
              <a:t>Dr. </a:t>
            </a:r>
            <a:r>
              <a:rPr lang="en-US" dirty="0"/>
              <a:t>E</a:t>
            </a:r>
            <a:r>
              <a:rPr lang="en-US" dirty="0" smtClean="0"/>
              <a:t>d Gannon</a:t>
            </a:r>
          </a:p>
          <a:p>
            <a:pPr algn="ctr"/>
            <a:r>
              <a:rPr lang="en-US" dirty="0" smtClean="0"/>
              <a:t>Dr. Robert </a:t>
            </a:r>
            <a:r>
              <a:rPr lang="en-US" dirty="0" err="1" smtClean="0"/>
              <a:t>Leicht</a:t>
            </a:r>
            <a:endParaRPr lang="en-US" dirty="0" smtClean="0"/>
          </a:p>
          <a:p>
            <a:pPr algn="ctr"/>
            <a:r>
              <a:rPr lang="en-US" dirty="0" smtClean="0"/>
              <a:t>Dr. </a:t>
            </a:r>
            <a:r>
              <a:rPr lang="en-US" dirty="0"/>
              <a:t>C</a:t>
            </a:r>
            <a:r>
              <a:rPr lang="en-US" dirty="0" smtClean="0"/>
              <a:t>raig </a:t>
            </a:r>
            <a:r>
              <a:rPr lang="en-US" dirty="0" err="1" smtClean="0"/>
              <a:t>Dubler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9778547" y="2088683"/>
            <a:ext cx="6633547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/>
              <a:t>Special Thanks</a:t>
            </a:r>
          </a:p>
          <a:p>
            <a:pPr algn="ctr"/>
            <a:endParaRPr lang="en-US" sz="2800" b="1" u="sng" dirty="0" smtClean="0"/>
          </a:p>
          <a:p>
            <a:pPr algn="ctr"/>
            <a:r>
              <a:rPr lang="en-US" dirty="0" smtClean="0"/>
              <a:t>The DAVIS Project Team</a:t>
            </a:r>
          </a:p>
          <a:p>
            <a:pPr algn="ctr"/>
            <a:r>
              <a:rPr lang="en-US" dirty="0" smtClean="0"/>
              <a:t>Will Cox – DAVIS Project Manager</a:t>
            </a:r>
          </a:p>
          <a:p>
            <a:pPr algn="ctr"/>
            <a:r>
              <a:rPr lang="en-US" dirty="0" smtClean="0"/>
              <a:t>Drew </a:t>
            </a:r>
            <a:r>
              <a:rPr lang="en-US" dirty="0" err="1" smtClean="0"/>
              <a:t>Heilman</a:t>
            </a:r>
            <a:r>
              <a:rPr lang="en-US" dirty="0" smtClean="0"/>
              <a:t> – DAVIS Project Engineer</a:t>
            </a:r>
          </a:p>
          <a:p>
            <a:pPr algn="ctr"/>
            <a:r>
              <a:rPr lang="en-US" dirty="0" smtClean="0"/>
              <a:t>Rebecca </a:t>
            </a:r>
            <a:r>
              <a:rPr lang="en-US" dirty="0" err="1" smtClean="0"/>
              <a:t>Nordby</a:t>
            </a:r>
            <a:r>
              <a:rPr lang="en-US" dirty="0" smtClean="0"/>
              <a:t> – Balfour Beatty Project Executive</a:t>
            </a:r>
          </a:p>
          <a:p>
            <a:pPr algn="ctr"/>
            <a:r>
              <a:rPr lang="en-US" dirty="0" smtClean="0"/>
              <a:t>PACE Industry Members</a:t>
            </a:r>
          </a:p>
          <a:p>
            <a:pPr algn="ctr"/>
            <a:r>
              <a:rPr lang="en-US" dirty="0" smtClean="0"/>
              <a:t>Friends and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82548" y="2269156"/>
            <a:ext cx="5066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/>
              <a:t>Industry Acknowledgements</a:t>
            </a:r>
          </a:p>
          <a:p>
            <a:pPr algn="ctr"/>
            <a:endParaRPr lang="en-US" sz="2800" b="1" u="sng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857" y="3451359"/>
            <a:ext cx="1562286" cy="2315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930" y="5852640"/>
            <a:ext cx="1814607" cy="64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Introduction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62200"/>
            <a:ext cx="3970153" cy="37062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1828800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Project Overview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1"/>
          <a:stretch/>
        </p:blipFill>
        <p:spPr>
          <a:xfrm>
            <a:off x="14249400" y="4268204"/>
            <a:ext cx="3017763" cy="2284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35000" y="3811004"/>
            <a:ext cx="4208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Analysis 1 | Foundation Walls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6" b="89623" l="293" r="99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235" y="1218196"/>
            <a:ext cx="3806765" cy="23632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440400" y="1218196"/>
            <a:ext cx="6293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Analysis 2 | Neighboring Foundation Support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28694" b="19721"/>
          <a:stretch/>
        </p:blipFill>
        <p:spPr>
          <a:xfrm>
            <a:off x="9780374" y="1783341"/>
            <a:ext cx="4517152" cy="19888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76084" y="1321676"/>
            <a:ext cx="4459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Research| Retaining Structures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8" b="8989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400" y="4494796"/>
            <a:ext cx="3176379" cy="2148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630105" y="4063347"/>
            <a:ext cx="433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Analysis 3 | Value Engineering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58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1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368574"/>
              </p:ext>
            </p:extLst>
          </p:nvPr>
        </p:nvGraphicFramePr>
        <p:xfrm>
          <a:off x="2743200" y="2362200"/>
          <a:ext cx="3793426" cy="2971800"/>
        </p:xfrm>
        <a:graphic>
          <a:graphicData uri="http://schemas.openxmlformats.org/drawingml/2006/table">
            <a:tbl>
              <a:tblPr firstRow="1" firstCol="1" lastRow="1" bandRow="1">
                <a:tableStyleId>{125E5076-3810-47DD-B79F-674D7AD40C01}</a:tableStyleId>
              </a:tblPr>
              <a:tblGrid>
                <a:gridCol w="1453515"/>
                <a:gridCol w="643255"/>
                <a:gridCol w="473392"/>
                <a:gridCol w="527368"/>
                <a:gridCol w="695896"/>
              </a:tblGrid>
              <a:tr h="7429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 anchor="ctr"/>
                </a:tc>
              </a:tr>
              <a:tr h="74295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Cast-in-Place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Shotcrete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4.5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6.5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Savings</a:t>
                      </a:r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5.5</a:t>
                      </a:r>
                      <a:endParaRPr lang="en-US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778764"/>
              </p:ext>
            </p:extLst>
          </p:nvPr>
        </p:nvGraphicFramePr>
        <p:xfrm>
          <a:off x="19492277" y="2072640"/>
          <a:ext cx="6796723" cy="2865120"/>
        </p:xfrm>
        <a:graphic>
          <a:graphicData uri="http://schemas.openxmlformats.org/drawingml/2006/table">
            <a:tbl>
              <a:tblPr firstRow="1" firstCol="1" lastRow="1" bandRow="1">
                <a:tableStyleId>{125E5076-3810-47DD-B79F-674D7AD40C01}</a:tableStyleId>
              </a:tblPr>
              <a:tblGrid>
                <a:gridCol w="1453515"/>
                <a:gridCol w="1392555"/>
                <a:gridCol w="1281430"/>
                <a:gridCol w="1276668"/>
                <a:gridCol w="1392555"/>
              </a:tblGrid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Material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Equipment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 anchor="ctr"/>
                </a:tc>
              </a:tr>
              <a:tr h="71628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Cast-in-Place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$229,583.19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$69,120.00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$16,240.77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$314,943.96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628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Shotcrete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$186,587.54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$30,240.00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$20,989.00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$237,816.54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628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Savings</a:t>
                      </a:r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$42,995.65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$38,880.00</a:t>
                      </a:r>
                      <a:endParaRPr lang="en-US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-$4,748.23</a:t>
                      </a:r>
                      <a:endParaRPr lang="en-US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$77,127.42</a:t>
                      </a:r>
                      <a:endParaRPr lang="en-US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Appendix A | Foundation Walls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6939492"/>
              </p:ext>
            </p:extLst>
          </p:nvPr>
        </p:nvGraphicFramePr>
        <p:xfrm>
          <a:off x="10243344" y="2057400"/>
          <a:ext cx="6945313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Appendix A | Foundation Walls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397185"/>
              </p:ext>
            </p:extLst>
          </p:nvPr>
        </p:nvGraphicFramePr>
        <p:xfrm>
          <a:off x="228600" y="1752600"/>
          <a:ext cx="8813801" cy="1543050"/>
        </p:xfrm>
        <a:graphic>
          <a:graphicData uri="http://schemas.openxmlformats.org/drawingml/2006/table">
            <a:tbl>
              <a:tblPr lastRow="1">
                <a:tableStyleId>{5C22544A-7EE6-4342-B048-85BDC9FD1C3A}</a:tableStyleId>
              </a:tblPr>
              <a:tblGrid>
                <a:gridCol w="608504"/>
                <a:gridCol w="532441"/>
                <a:gridCol w="684567"/>
                <a:gridCol w="675059"/>
                <a:gridCol w="671890"/>
                <a:gridCol w="675059"/>
                <a:gridCol w="697244"/>
                <a:gridCol w="747953"/>
                <a:gridCol w="671890"/>
                <a:gridCol w="675059"/>
                <a:gridCol w="713091"/>
                <a:gridCol w="713091"/>
                <a:gridCol w="747953"/>
              </a:tblGrid>
              <a:tr h="190500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Cast-in-Place Concrete Cost Breakdown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Floor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Volume (cu 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yd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Concrete Unit Cost ($/cu yd)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Concrete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Formwork Unit Cost ($/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ft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Formwork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Rebar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Material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Labor Unit Cost ($/Day)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Labor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Equipment Unit Cost ($/cu 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yd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Equipment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118.41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$24,274.05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$78.37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$25,901.29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$21,021.39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$71,196.73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$1,440.00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$34,560.00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5036.85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$110,793.58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118.41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$22,261.08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$78.37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$23,746.11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$18,987.06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$64,994.25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$1,440.00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$17,280.00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4619.16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$86,893.41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118.41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$31,733.88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$78.37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$33,855.84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$27,802.49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$93,392.21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$1,440.00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$17,280.00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6584.76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$117,256.97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Total: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$78,269.01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$83,503.24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$67,810.94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$229,583.19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$69,120.00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$16,240.77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$314,943.96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674232"/>
              </p:ext>
            </p:extLst>
          </p:nvPr>
        </p:nvGraphicFramePr>
        <p:xfrm>
          <a:off x="18897600" y="1600200"/>
          <a:ext cx="7632699" cy="1543050"/>
        </p:xfrm>
        <a:graphic>
          <a:graphicData uri="http://schemas.openxmlformats.org/drawingml/2006/table">
            <a:tbl>
              <a:tblPr lastRow="1">
                <a:tableStyleId>{5C22544A-7EE6-4342-B048-85BDC9FD1C3A}</a:tableStyleId>
              </a:tblPr>
              <a:tblGrid>
                <a:gridCol w="608840"/>
                <a:gridCol w="608840"/>
                <a:gridCol w="608840"/>
                <a:gridCol w="748366"/>
                <a:gridCol w="748366"/>
                <a:gridCol w="748366"/>
                <a:gridCol w="748366"/>
                <a:gridCol w="675432"/>
                <a:gridCol w="675432"/>
                <a:gridCol w="713485"/>
                <a:gridCol w="748366"/>
              </a:tblGrid>
              <a:tr h="1905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Shotcrete</a:t>
                      </a:r>
                      <a:r>
                        <a:rPr lang="en-US" sz="1100" u="none" strike="noStrike" dirty="0">
                          <a:effectLst/>
                        </a:rPr>
                        <a:t> Cost Breakdown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Floor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Volume (cu 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yd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Concrete Unit Cost ($/cu 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yd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Concrete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Rebar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Material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Labor Unit Cost ($/Day)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Labor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Equipment Unit Cost ($/cu 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yd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Equipment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$157.32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$36,812.88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$21,021.39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$57,834.27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$2,016.00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$9,072.00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$27.80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$6,505.20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$73,411.47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$157.32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$33,981.12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$18,987.06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$52,968.18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$2,016.00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$8,064.00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$27.80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$6,004.80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$67,036.98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P1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$157.32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$47,982.60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$27,802.49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$75,785.09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$2,016.00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$13,104.00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$27.80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$8,479.00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$97,368.09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$118,776.60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$67,810.94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$186,587.54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$30,240.00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$20,989.00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$237,816.54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53969"/>
              </p:ext>
            </p:extLst>
          </p:nvPr>
        </p:nvGraphicFramePr>
        <p:xfrm>
          <a:off x="21793200" y="3886200"/>
          <a:ext cx="1968500" cy="1543050"/>
        </p:xfrm>
        <a:graphic>
          <a:graphicData uri="http://schemas.openxmlformats.org/drawingml/2006/table">
            <a:tbl>
              <a:tblPr lastRow="1">
                <a:tableStyleId>{5C22544A-7EE6-4342-B048-85BDC9FD1C3A}</a:tableStyleId>
              </a:tblPr>
              <a:tblGrid>
                <a:gridCol w="647700"/>
                <a:gridCol w="673100"/>
                <a:gridCol w="647700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Shotcrete</a:t>
                      </a:r>
                      <a:r>
                        <a:rPr lang="en-US" sz="1100" u="none" strike="noStrike" dirty="0">
                          <a:effectLst/>
                        </a:rPr>
                        <a:t> Schedule Breakdown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Floor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Volume (cu yd)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Duration (Day)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1778"/>
              </p:ext>
            </p:extLst>
          </p:nvPr>
        </p:nvGraphicFramePr>
        <p:xfrm>
          <a:off x="3657600" y="3962400"/>
          <a:ext cx="1663700" cy="1543050"/>
        </p:xfrm>
        <a:graphic>
          <a:graphicData uri="http://schemas.openxmlformats.org/drawingml/2006/table">
            <a:tbl>
              <a:tblPr lastRow="1">
                <a:tableStyleId>{5C22544A-7EE6-4342-B048-85BDC9FD1C3A}</a:tableStyleId>
              </a:tblPr>
              <a:tblGrid>
                <a:gridCol w="609600"/>
                <a:gridCol w="469900"/>
                <a:gridCol w="584200"/>
              </a:tblGrid>
              <a:tr h="1905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CIP Schedule Breakdown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Floor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Wall Length (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ft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Duration (Day)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303.0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432.0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00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Appendix B | Neighboring Foundation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873105"/>
              </p:ext>
            </p:extLst>
          </p:nvPr>
        </p:nvGraphicFramePr>
        <p:xfrm>
          <a:off x="10179050" y="2849563"/>
          <a:ext cx="7880351" cy="2181209"/>
        </p:xfrm>
        <a:graphic>
          <a:graphicData uri="http://schemas.openxmlformats.org/drawingml/2006/table">
            <a:tbl>
              <a:tblPr lastRow="1">
                <a:tableStyleId>{5C22544A-7EE6-4342-B048-85BDC9FD1C3A}</a:tableStyleId>
              </a:tblPr>
              <a:tblGrid>
                <a:gridCol w="1569706"/>
                <a:gridCol w="1272735"/>
                <a:gridCol w="1283341"/>
                <a:gridCol w="1262129"/>
                <a:gridCol w="1262129"/>
                <a:gridCol w="1230311"/>
              </a:tblGrid>
              <a:tr h="38292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Cost Comparison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System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Material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Labor / Manpower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Equipment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Transportation / Mobilization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Grand Total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56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Secant Wall System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$230,000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$117,000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$78,000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$126,000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$551,000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24" thick Slurry Wall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$408,000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$86,000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$180,000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$744,000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Savings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-$178,000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$31,000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$8,000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-$54,000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-$193,000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400886"/>
              </p:ext>
            </p:extLst>
          </p:nvPr>
        </p:nvGraphicFramePr>
        <p:xfrm>
          <a:off x="21869400" y="3124200"/>
          <a:ext cx="3429000" cy="175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4480"/>
                <a:gridCol w="792260"/>
                <a:gridCol w="792260"/>
              </a:tblGrid>
              <a:tr h="2300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Schedule Comparison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System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Duration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63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Secant Wall System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Mob/demob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 Week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2 Weeks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3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24" thick Slurry Wall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Mob/demob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2 Weeks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1 Week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7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327810"/>
            <a:ext cx="7569233" cy="5301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00095"/>
            <a:ext cx="5410200" cy="5581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5983"/>
          <a:stretch/>
        </p:blipFill>
        <p:spPr>
          <a:xfrm>
            <a:off x="21031200" y="854306"/>
            <a:ext cx="5562600" cy="5247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Appendix C | Electrical Breadth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437791"/>
              </p:ext>
            </p:extLst>
          </p:nvPr>
        </p:nvGraphicFramePr>
        <p:xfrm>
          <a:off x="76200" y="2133600"/>
          <a:ext cx="8991600" cy="2790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/>
                <a:gridCol w="1524000"/>
                <a:gridCol w="290513"/>
                <a:gridCol w="442912"/>
                <a:gridCol w="714375"/>
                <a:gridCol w="849313"/>
                <a:gridCol w="598487"/>
                <a:gridCol w="763587"/>
                <a:gridCol w="763587"/>
                <a:gridCol w="382588"/>
                <a:gridCol w="376238"/>
                <a:gridCol w="533400"/>
                <a:gridCol w="533400"/>
              </a:tblGrid>
              <a:tr h="915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Master Format Code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Unit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Length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Material Unit Cost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Total Material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Labor Unit Cost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Total Labor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Crew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# of Crews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Labor Hours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Duration (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hrs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4575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260519900490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500 </a:t>
                      </a:r>
                      <a:r>
                        <a:rPr lang="en-US" sz="1100" u="none" strike="noStrike" dirty="0" err="1">
                          <a:effectLst/>
                        </a:rPr>
                        <a:t>kcmil</a:t>
                      </a:r>
                      <a:r>
                        <a:rPr lang="en-US" sz="1100" u="none" strike="noStrike" dirty="0">
                          <a:effectLst/>
                        </a:rPr>
                        <a:t> Copper Conductor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CLF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96.46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$1,186.75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$114,473.91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$833.04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$80,355.04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$194,828.94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 </a:t>
                      </a:r>
                      <a:r>
                        <a:rPr lang="en-US" sz="1100" u="none" strike="noStrike" dirty="0" err="1">
                          <a:effectLst/>
                        </a:rPr>
                        <a:t>Elec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5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260519900260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1/0 kcmil Copper Grounding Conductor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CLF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24.115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$253.51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$6,113.39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$402.48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$9,705.81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$15,819.20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 Elec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2.424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260533131140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4" Diameter Metal Conduit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2411.5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$25.25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$60,890.38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$38.07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$91,805.81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$152,696.18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 Elec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88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Total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$181,477.67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</a:t>
                      </a:r>
                      <a:r>
                        <a:rPr lang="en-US" sz="1100" u="none" strike="noStrike" dirty="0" smtClean="0">
                          <a:effectLst/>
                        </a:rPr>
                        <a:t>148,959.18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</a:t>
                      </a:r>
                      <a:r>
                        <a:rPr lang="en-US" sz="1100" u="none" strike="noStrike" dirty="0" smtClean="0">
                          <a:effectLst/>
                        </a:rPr>
                        <a:t>330,436.85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472215"/>
              </p:ext>
            </p:extLst>
          </p:nvPr>
        </p:nvGraphicFramePr>
        <p:xfrm>
          <a:off x="9372601" y="2133600"/>
          <a:ext cx="8762999" cy="2819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599"/>
                <a:gridCol w="1600200"/>
                <a:gridCol w="352425"/>
                <a:gridCol w="442912"/>
                <a:gridCol w="544387"/>
                <a:gridCol w="793876"/>
                <a:gridCol w="533400"/>
                <a:gridCol w="838200"/>
                <a:gridCol w="763587"/>
                <a:gridCol w="382588"/>
                <a:gridCol w="454025"/>
                <a:gridCol w="533400"/>
                <a:gridCol w="533400"/>
              </a:tblGrid>
              <a:tr h="848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Master Format Code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Unit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Length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Material Unit Cost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Total Material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Labor Unit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Total Labor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Crew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# of Crews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Labor Hours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Duration (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hrs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511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260519900800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500 </a:t>
                      </a:r>
                      <a:r>
                        <a:rPr lang="en-US" sz="1100" u="none" strike="noStrike" dirty="0" err="1">
                          <a:effectLst/>
                        </a:rPr>
                        <a:t>kcmil</a:t>
                      </a:r>
                      <a:r>
                        <a:rPr lang="en-US" sz="1100" u="none" strike="noStrike" dirty="0">
                          <a:effectLst/>
                        </a:rPr>
                        <a:t> Aluminum Conductor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C.L.F.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124.02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$398.95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$49,477.78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$221.52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$27,472.91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$76,950.69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 </a:t>
                      </a:r>
                      <a:r>
                        <a:rPr lang="en-US" sz="1100" u="none" strike="noStrike" dirty="0" err="1">
                          <a:effectLst/>
                        </a:rPr>
                        <a:t>Elec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260519900620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1/0 Aluminum Grounding Conductor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C.L.F.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31.005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$111.10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$3,444.66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$111.28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$3,450.24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$6,894.89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 </a:t>
                      </a:r>
                      <a:r>
                        <a:rPr lang="en-US" sz="1100" u="none" strike="noStrike" dirty="0" err="1">
                          <a:effectLst/>
                        </a:rPr>
                        <a:t>Elec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260533131140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4" Diameter Metal Conduit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L.F.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3100.5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$25.25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$78,287.63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$38.07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$118,036.04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$196,323.66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 Elec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620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Total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$131,210.06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</a:t>
                      </a:r>
                      <a:r>
                        <a:rPr lang="en-US" sz="1100" u="none" strike="noStrike" dirty="0" smtClean="0">
                          <a:effectLst/>
                        </a:rPr>
                        <a:t>181,866.65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$313,076.71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334873"/>
              </p:ext>
            </p:extLst>
          </p:nvPr>
        </p:nvGraphicFramePr>
        <p:xfrm>
          <a:off x="18669000" y="2133600"/>
          <a:ext cx="8534401" cy="2829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1676"/>
                <a:gridCol w="1158943"/>
                <a:gridCol w="294565"/>
                <a:gridCol w="551597"/>
                <a:gridCol w="621832"/>
                <a:gridCol w="772629"/>
                <a:gridCol w="540840"/>
                <a:gridCol w="695366"/>
                <a:gridCol w="774238"/>
                <a:gridCol w="387924"/>
                <a:gridCol w="383095"/>
                <a:gridCol w="540840"/>
                <a:gridCol w="730856"/>
              </a:tblGrid>
              <a:tr h="540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Master Format Code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Unit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Length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Material Unit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Material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Labor Unit Cost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Total Labor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Crew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# of Crews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Labor Hours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Duration (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hrs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489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262513104620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Feeder Al Busway 2500 amp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L.F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$484.80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$97,202.40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$147.68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$29,609.84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$126,812.24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 </a:t>
                      </a:r>
                      <a:r>
                        <a:rPr lang="en-US" sz="1100" u="none" strike="noStrike" dirty="0" err="1">
                          <a:effectLst/>
                        </a:rPr>
                        <a:t>Elec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1.333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262513100330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Plug-in Al Busway 2500 amp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L.F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$398.95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$57,448.80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$126.88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$18,270.72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$75,719.52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 Elec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1.143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262513106470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Busway End Box 2500 amp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$1,136.25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$2,272.50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$738.40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$1,476.80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$3,749.30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 Elec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13.333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262513105520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Busway Elbow 2500 amp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$1,464.50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$14,645.00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$442.00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$4,420.00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$19,065.00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 Elec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37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$171,568.70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$53,777.36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$225,346.06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Appendix D | Value Engineering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676400"/>
            <a:ext cx="899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Copper Wiring Breakdown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72600" y="1676400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Aluminum Wiring Breakdown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669000" y="1676856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Aluminum </a:t>
            </a:r>
            <a:r>
              <a:rPr lang="en-US" dirty="0" err="1" smtClean="0"/>
              <a:t>Busway</a:t>
            </a:r>
            <a:r>
              <a:rPr lang="en-US" dirty="0" smtClean="0"/>
              <a:t> Breakdown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r="10985" b="10706"/>
          <a:stretch/>
        </p:blipFill>
        <p:spPr>
          <a:xfrm>
            <a:off x="18288000" y="500248"/>
            <a:ext cx="5397500" cy="478338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812779"/>
              </p:ext>
            </p:extLst>
          </p:nvPr>
        </p:nvGraphicFramePr>
        <p:xfrm>
          <a:off x="10515600" y="1996440"/>
          <a:ext cx="64008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00400"/>
                <a:gridCol w="3200400"/>
              </a:tblGrid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108,000 SF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 Above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Grade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 Value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$30.5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million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Dates of Construction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2013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March 2015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Occupant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Undetermined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Use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 Building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 Atlantic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Realty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Contractor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James G. Davis Construction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Gensler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Project Overview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739" y="1629680"/>
            <a:ext cx="4406093" cy="4113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t="13881" r="3752" b="17292"/>
          <a:stretch/>
        </p:blipFill>
        <p:spPr>
          <a:xfrm>
            <a:off x="22491700" y="3996341"/>
            <a:ext cx="4940300" cy="28747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3458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46730"/>
              </p:ext>
            </p:extLst>
          </p:nvPr>
        </p:nvGraphicFramePr>
        <p:xfrm>
          <a:off x="9258300" y="1996440"/>
          <a:ext cx="89154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2971800"/>
                <a:gridCol w="29718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Advantages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Disadvantages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Sheet Piling (A)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Watertight</a:t>
                      </a:r>
                      <a:r>
                        <a:rPr lang="en-US" sz="2000" baseline="0" dirty="0" smtClean="0"/>
                        <a:t> Excavation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Costly</a:t>
                      </a:r>
                    </a:p>
                    <a:p>
                      <a:pPr algn="l"/>
                      <a:r>
                        <a:rPr lang="en-US" sz="2000" dirty="0" smtClean="0"/>
                        <a:t>Time Consuming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Soldier Piles</a:t>
                      </a:r>
                      <a:r>
                        <a:rPr lang="en-US" sz="2000" baseline="0" dirty="0" smtClean="0"/>
                        <a:t> and </a:t>
                      </a:r>
                      <a:r>
                        <a:rPr lang="en-US" sz="2000" dirty="0" smtClean="0"/>
                        <a:t>Lagging (B)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Less Expensive</a:t>
                      </a:r>
                    </a:p>
                    <a:p>
                      <a:pPr algn="l"/>
                      <a:r>
                        <a:rPr lang="en-US" sz="2000" dirty="0" smtClean="0"/>
                        <a:t>Faster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Loud Installation</a:t>
                      </a:r>
                    </a:p>
                    <a:p>
                      <a:pPr algn="l"/>
                      <a:r>
                        <a:rPr lang="en-US" sz="2000" dirty="0" smtClean="0"/>
                        <a:t>Not</a:t>
                      </a:r>
                      <a:r>
                        <a:rPr lang="en-US" sz="2000" baseline="0" dirty="0" smtClean="0"/>
                        <a:t> Watertight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Concrete Slurry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Walls (C)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Watertight</a:t>
                      </a:r>
                    </a:p>
                    <a:p>
                      <a:pPr algn="l"/>
                      <a:r>
                        <a:rPr lang="en-US" sz="2000" dirty="0" smtClean="0"/>
                        <a:t>Extreme Depths</a:t>
                      </a:r>
                    </a:p>
                    <a:p>
                      <a:pPr algn="l"/>
                      <a:r>
                        <a:rPr lang="en-US" sz="2000" dirty="0" smtClean="0"/>
                        <a:t>Foundation</a:t>
                      </a:r>
                      <a:r>
                        <a:rPr lang="en-US" sz="2000" baseline="0" dirty="0" smtClean="0"/>
                        <a:t> Walls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Extremely Costly</a:t>
                      </a:r>
                    </a:p>
                    <a:p>
                      <a:pPr algn="l"/>
                      <a:r>
                        <a:rPr lang="en-US" sz="2000" dirty="0" smtClean="0"/>
                        <a:t>Time</a:t>
                      </a:r>
                      <a:r>
                        <a:rPr lang="en-US" sz="2000" baseline="0" dirty="0" smtClean="0"/>
                        <a:t> Consuming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Top Down Construction (D)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Fast </a:t>
                      </a:r>
                    </a:p>
                    <a:p>
                      <a:pPr algn="l"/>
                      <a:r>
                        <a:rPr lang="en-US" sz="2000" dirty="0" smtClean="0"/>
                        <a:t>Ground Stability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/>
                        <a:t>Geotech</a:t>
                      </a:r>
                      <a:r>
                        <a:rPr lang="en-US" sz="2000" dirty="0" smtClean="0"/>
                        <a:t>.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Considerations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Research | Retaining Structures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28694" b="19721"/>
          <a:stretch/>
        </p:blipFill>
        <p:spPr>
          <a:xfrm rot="569130">
            <a:off x="4493845" y="1577813"/>
            <a:ext cx="4517152" cy="1988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6184" b="23711"/>
          <a:stretch/>
        </p:blipFill>
        <p:spPr>
          <a:xfrm rot="21008088">
            <a:off x="18679473" y="1771128"/>
            <a:ext cx="5491389" cy="2961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57" y="2743200"/>
            <a:ext cx="4268843" cy="3794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0" y="1184188"/>
            <a:ext cx="3928889" cy="58262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606157">
            <a:off x="4469676" y="2772506"/>
            <a:ext cx="372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978229">
            <a:off x="18946863" y="4720749"/>
            <a:ext cx="372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67012" y="6339150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607901" y="6098519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3458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1 | Foundation Walls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669000" y="1752600"/>
            <a:ext cx="8229600" cy="4047400"/>
            <a:chOff x="9753600" y="89356"/>
            <a:chExt cx="6885892" cy="4047400"/>
          </a:xfrm>
        </p:grpSpPr>
        <p:sp>
          <p:nvSpPr>
            <p:cNvPr id="2" name="TextBox 1"/>
            <p:cNvSpPr txBox="1"/>
            <p:nvPr/>
          </p:nvSpPr>
          <p:spPr>
            <a:xfrm>
              <a:off x="9753600" y="89356"/>
              <a:ext cx="6885892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Problem Identification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2358" y="817364"/>
              <a:ext cx="318175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Extensive support of excavation</a:t>
              </a:r>
              <a:endParaRPr lang="en-US" sz="2000" dirty="0"/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60 Foundation wall box-outs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Formwork time/cost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53600" y="2810470"/>
              <a:ext cx="6885892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Potential Solutions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42357" y="3524344"/>
              <a:ext cx="6597135" cy="61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Replace CIP with </a:t>
              </a:r>
              <a:r>
                <a:rPr lang="en-US" sz="2000" dirty="0" err="1" smtClean="0"/>
                <a:t>shotcrete</a:t>
              </a:r>
              <a:r>
                <a:rPr lang="en-US" sz="2000" dirty="0" smtClean="0"/>
                <a:t> to reduce formwork</a:t>
              </a:r>
              <a:endParaRPr lang="en-US" sz="20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60860" r="69792"/>
          <a:stretch/>
        </p:blipFill>
        <p:spPr>
          <a:xfrm>
            <a:off x="4676775" y="1775460"/>
            <a:ext cx="4010025" cy="4122872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5"/>
          <a:stretch/>
        </p:blipFill>
        <p:spPr>
          <a:xfrm>
            <a:off x="9605211" y="1905000"/>
            <a:ext cx="7884064" cy="43340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582025" y="5905500"/>
            <a:ext cx="5057775" cy="1905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686800" y="1752600"/>
            <a:ext cx="4953000" cy="397406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3258800" y="5715000"/>
            <a:ext cx="381000" cy="3810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3458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1"/>
          <a:stretch/>
        </p:blipFill>
        <p:spPr>
          <a:xfrm>
            <a:off x="4740162" y="2438400"/>
            <a:ext cx="4226723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1 | Foundation Walls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818212"/>
              </p:ext>
            </p:extLst>
          </p:nvPr>
        </p:nvGraphicFramePr>
        <p:xfrm>
          <a:off x="9829800" y="39022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613666"/>
              </p:ext>
            </p:extLst>
          </p:nvPr>
        </p:nvGraphicFramePr>
        <p:xfrm>
          <a:off x="11925300" y="1905000"/>
          <a:ext cx="3581400" cy="1483360"/>
        </p:xfrm>
        <a:graphic>
          <a:graphicData uri="http://schemas.openxmlformats.org/drawingml/2006/table">
            <a:tbl>
              <a:tblPr firstRow="1" lastRow="1" bandRow="1">
                <a:tableStyleId>{125E5076-3810-47DD-B79F-674D7AD40C01}</a:tableStyleId>
              </a:tblPr>
              <a:tblGrid>
                <a:gridCol w="1790700"/>
                <a:gridCol w="17907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Cost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Cast-in-Place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$314,943.96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Shotcrete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$237,816.54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Savings</a:t>
                      </a:r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$77,127.42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4401800" y="5184850"/>
            <a:ext cx="1809748" cy="338554"/>
            <a:chOff x="14649452" y="5561504"/>
            <a:chExt cx="1809748" cy="338554"/>
          </a:xfrm>
        </p:grpSpPr>
        <p:sp>
          <p:nvSpPr>
            <p:cNvPr id="7" name="Rectangle 6"/>
            <p:cNvSpPr/>
            <p:nvPr/>
          </p:nvSpPr>
          <p:spPr>
            <a:xfrm>
              <a:off x="14649452" y="5616481"/>
              <a:ext cx="228600" cy="2286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07172" y="5561504"/>
              <a:ext cx="1552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24.5% Savings</a:t>
              </a:r>
              <a:endParaRPr lang="en-US" sz="1600" dirty="0"/>
            </a:p>
          </p:txBody>
        </p:sp>
      </p:grp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241642"/>
              </p:ext>
            </p:extLst>
          </p:nvPr>
        </p:nvGraphicFramePr>
        <p:xfrm>
          <a:off x="18320084" y="1524001"/>
          <a:ext cx="8890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b="1" dirty="0" smtClean="0">
                <a:solidFill>
                  <a:schemeClr val="tx2"/>
                </a:solidFill>
              </a:rPr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3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1 | Foundation Walls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911451"/>
              </p:ext>
            </p:extLst>
          </p:nvPr>
        </p:nvGraphicFramePr>
        <p:xfrm>
          <a:off x="18288000" y="1515368"/>
          <a:ext cx="8872637" cy="5323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277205"/>
              </p:ext>
            </p:extLst>
          </p:nvPr>
        </p:nvGraphicFramePr>
        <p:xfrm>
          <a:off x="11925300" y="1905000"/>
          <a:ext cx="3581400" cy="1483360"/>
        </p:xfrm>
        <a:graphic>
          <a:graphicData uri="http://schemas.openxmlformats.org/drawingml/2006/table">
            <a:tbl>
              <a:tblPr firstRow="1" lastRow="1" bandRow="1">
                <a:tableStyleId>{125E5076-3810-47DD-B79F-674D7AD40C01}</a:tableStyleId>
              </a:tblPr>
              <a:tblGrid>
                <a:gridCol w="1790700"/>
                <a:gridCol w="17907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Final Schedule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Cast-in-Place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48 Days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Shotcrete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15 Days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Savings</a:t>
                      </a:r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 Days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573162"/>
              </p:ext>
            </p:extLst>
          </p:nvPr>
        </p:nvGraphicFramePr>
        <p:xfrm>
          <a:off x="9677400" y="3886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4401800" y="5184850"/>
            <a:ext cx="1809748" cy="338554"/>
            <a:chOff x="14649452" y="5561504"/>
            <a:chExt cx="1809748" cy="338554"/>
          </a:xfrm>
        </p:grpSpPr>
        <p:sp>
          <p:nvSpPr>
            <p:cNvPr id="10" name="Rectangle 9"/>
            <p:cNvSpPr/>
            <p:nvPr/>
          </p:nvSpPr>
          <p:spPr>
            <a:xfrm>
              <a:off x="14649452" y="5616481"/>
              <a:ext cx="228600" cy="2286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07172" y="5561504"/>
              <a:ext cx="1552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68.8% Savings</a:t>
              </a:r>
              <a:endParaRPr lang="en-US" sz="1600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1"/>
          <a:stretch/>
        </p:blipFill>
        <p:spPr>
          <a:xfrm>
            <a:off x="4740162" y="2438400"/>
            <a:ext cx="4226723" cy="3200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b="1" dirty="0" smtClean="0">
                <a:solidFill>
                  <a:schemeClr val="tx2"/>
                </a:solidFill>
              </a:rPr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3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1 | Foundation Walls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5887197" y="3200400"/>
            <a:ext cx="685800" cy="29718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619994" y="2168059"/>
            <a:ext cx="1220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$77,000</a:t>
            </a:r>
          </a:p>
          <a:p>
            <a:pPr algn="ctr"/>
            <a:r>
              <a:rPr lang="en-US" dirty="0" smtClean="0"/>
              <a:t>33 Days</a:t>
            </a: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987080"/>
              </p:ext>
            </p:extLst>
          </p:nvPr>
        </p:nvGraphicFramePr>
        <p:xfrm>
          <a:off x="9995408" y="3421589"/>
          <a:ext cx="2161339" cy="297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288100"/>
              </p:ext>
            </p:extLst>
          </p:nvPr>
        </p:nvGraphicFramePr>
        <p:xfrm>
          <a:off x="12039600" y="3276600"/>
          <a:ext cx="1676400" cy="313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11282110" y="1981200"/>
            <a:ext cx="1671890" cy="830997"/>
            <a:chOff x="10934700" y="2082303"/>
            <a:chExt cx="1671890" cy="830997"/>
          </a:xfrm>
        </p:grpSpPr>
        <p:grpSp>
          <p:nvGrpSpPr>
            <p:cNvPr id="17" name="Group 16"/>
            <p:cNvGrpSpPr/>
            <p:nvPr/>
          </p:nvGrpSpPr>
          <p:grpSpPr>
            <a:xfrm>
              <a:off x="10934700" y="2082303"/>
              <a:ext cx="1671890" cy="830997"/>
              <a:chOff x="14649452" y="5561504"/>
              <a:chExt cx="1671890" cy="830997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4649452" y="5616481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4907172" y="5561504"/>
                <a:ext cx="141417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Cast-in-Place</a:t>
                </a:r>
              </a:p>
              <a:p>
                <a:endParaRPr lang="en-US" sz="1600" dirty="0"/>
              </a:p>
              <a:p>
                <a:r>
                  <a:rPr lang="en-US" sz="1600" dirty="0" err="1" smtClean="0"/>
                  <a:t>Shotcrete</a:t>
                </a:r>
                <a:endParaRPr lang="en-US" sz="1600" dirty="0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10937626" y="2607467"/>
              <a:ext cx="228600" cy="2286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5"/>
          <a:stretch/>
        </p:blipFill>
        <p:spPr>
          <a:xfrm>
            <a:off x="18897600" y="1905000"/>
            <a:ext cx="7884064" cy="4334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1"/>
          <a:stretch/>
        </p:blipFill>
        <p:spPr>
          <a:xfrm>
            <a:off x="4740162" y="2438400"/>
            <a:ext cx="4226723" cy="3200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b="1" dirty="0" smtClean="0">
                <a:solidFill>
                  <a:schemeClr val="tx2"/>
                </a:solidFill>
              </a:rPr>
              <a:t>Conclusion</a:t>
            </a:r>
          </a:p>
          <a:p>
            <a:r>
              <a:rPr lang="en-US" sz="1600" dirty="0" smtClean="0"/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3458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Graphic spid="14" grpId="0">
        <p:bldAsOne/>
      </p:bldGraphic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7432000" cy="1077218"/>
          </a:xfrm>
          <a:prstGeom prst="rect">
            <a:avLst/>
          </a:prstGeom>
          <a:solidFill>
            <a:schemeClr val="tx2"/>
          </a:solidFill>
        </p:spPr>
        <p:txBody>
          <a:bodyPr wrap="square" numCol="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Brett Miller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Construction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Analysis 2 | Neighboring Foundation Support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Office Building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Washington, D.C.</a:t>
            </a:r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134601" y="1752600"/>
            <a:ext cx="7467600" cy="4142874"/>
            <a:chOff x="9753600" y="89356"/>
            <a:chExt cx="6248309" cy="4142874"/>
          </a:xfrm>
        </p:grpSpPr>
        <p:sp>
          <p:nvSpPr>
            <p:cNvPr id="8" name="TextBox 7"/>
            <p:cNvSpPr txBox="1"/>
            <p:nvPr/>
          </p:nvSpPr>
          <p:spPr>
            <a:xfrm>
              <a:off x="9753600" y="89356"/>
              <a:ext cx="6248309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Problem Identification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42358" y="817364"/>
              <a:ext cx="382304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Historic building on West property </a:t>
              </a:r>
              <a:r>
                <a:rPr lang="en-US" sz="2000" dirty="0"/>
                <a:t>l</a:t>
              </a:r>
              <a:r>
                <a:rPr lang="en-US" sz="2000" dirty="0" smtClean="0"/>
                <a:t>ine</a:t>
              </a:r>
              <a:endParaRPr lang="en-US" sz="2000" dirty="0"/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Foundation needs supported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 smtClean="0"/>
                <a:t>Secant Wall duration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53600" y="2810470"/>
              <a:ext cx="6248309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Potential Solutions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42357" y="3524344"/>
              <a:ext cx="5959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 smtClean="0"/>
                <a:t>Replace Secant Wall with Slurry Wall</a:t>
              </a:r>
              <a:endParaRPr lang="en-US" sz="20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1" y="1349012"/>
            <a:ext cx="6861934" cy="5153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623" l="293" r="99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5801" y="2374812"/>
            <a:ext cx="5410200" cy="33586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104" y="1448574"/>
            <a:ext cx="464582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Presentation Outline</a:t>
            </a:r>
          </a:p>
          <a:p>
            <a:r>
              <a:rPr lang="en-US" sz="1600" dirty="0" smtClean="0"/>
              <a:t>Project Overview</a:t>
            </a:r>
          </a:p>
          <a:p>
            <a:r>
              <a:rPr lang="en-US" sz="1600" dirty="0" smtClean="0"/>
              <a:t>Research | Retaining Structures</a:t>
            </a:r>
          </a:p>
          <a:p>
            <a:r>
              <a:rPr lang="en-US" sz="1600" dirty="0" smtClean="0"/>
              <a:t>Analysis 1 | Foundation Walls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Analysis 2 | Neighboring Foundation Support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Cost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Analysis 3 | Value Engineering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Electrical Breadth | Sizing wire/</a:t>
            </a:r>
            <a:r>
              <a:rPr lang="en-US" sz="1600" dirty="0" err="1" smtClean="0"/>
              <a:t>Busway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Cost</a:t>
            </a:r>
          </a:p>
          <a:p>
            <a:r>
              <a:rPr lang="en-US" sz="1600" dirty="0" smtClean="0"/>
              <a:t>	Schedule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Conclusion</a:t>
            </a:r>
          </a:p>
          <a:p>
            <a:r>
              <a:rPr lang="en-US" sz="1600" dirty="0" smtClean="0"/>
              <a:t>Conclusion &amp; Recommendations</a:t>
            </a:r>
          </a:p>
          <a:p>
            <a:r>
              <a:rPr lang="en-US" sz="1600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3458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6783</TotalTime>
  <Words>1948</Words>
  <Application>Microsoft Office PowerPoint</Application>
  <PresentationFormat>Custom</PresentationFormat>
  <Paragraphs>1048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PSUAE</cp:lastModifiedBy>
  <cp:revision>231</cp:revision>
  <cp:lastPrinted>2014-04-15T15:19:04Z</cp:lastPrinted>
  <dcterms:created xsi:type="dcterms:W3CDTF">2006-11-29T18:17:25Z</dcterms:created>
  <dcterms:modified xsi:type="dcterms:W3CDTF">2014-04-15T15:51:13Z</dcterms:modified>
</cp:coreProperties>
</file>